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Creepster"/>
      <p:regular r:id="rId30"/>
    </p:embeddedFont>
    <p:embeddedFont>
      <p:font typeface="Proxima Nova"/>
      <p:regular r:id="rId31"/>
      <p:bold r:id="rId32"/>
      <p:italic r:id="rId33"/>
      <p:boldItalic r:id="rId34"/>
    </p:embeddedFont>
    <p:embeddedFont>
      <p:font typeface="New Rocker"/>
      <p:regular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0473404-C98A-48F9-B465-4148A621F69C}">
  <a:tblStyle styleId="{70473404-C98A-48F9-B465-4148A621F69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regular.fntdata"/><Relationship Id="rId30" Type="http://schemas.openxmlformats.org/officeDocument/2006/relationships/font" Target="fonts/Creepster-regular.fntdata"/><Relationship Id="rId11" Type="http://schemas.openxmlformats.org/officeDocument/2006/relationships/slide" Target="slides/slide5.xml"/><Relationship Id="rId33" Type="http://schemas.openxmlformats.org/officeDocument/2006/relationships/font" Target="fonts/ProximaNova-italic.fntdata"/><Relationship Id="rId10" Type="http://schemas.openxmlformats.org/officeDocument/2006/relationships/slide" Target="slides/slide4.xml"/><Relationship Id="rId32" Type="http://schemas.openxmlformats.org/officeDocument/2006/relationships/font" Target="fonts/ProximaNova-bold.fntdata"/><Relationship Id="rId13" Type="http://schemas.openxmlformats.org/officeDocument/2006/relationships/slide" Target="slides/slide7.xml"/><Relationship Id="rId35" Type="http://schemas.openxmlformats.org/officeDocument/2006/relationships/font" Target="fonts/NewRocker-regular.fntdata"/><Relationship Id="rId12" Type="http://schemas.openxmlformats.org/officeDocument/2006/relationships/slide" Target="slides/slide6.xml"/><Relationship Id="rId34" Type="http://schemas.openxmlformats.org/officeDocument/2006/relationships/font" Target="fonts/ProximaNova-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400"/>
              <a:t>RUNA</a:t>
            </a:r>
            <a:endParaRPr i="1" sz="1400"/>
          </a:p>
          <a:p>
            <a:pPr indent="0" lvl="0" marL="0" rtl="0" algn="l">
              <a:spcBef>
                <a:spcPts val="0"/>
              </a:spcBef>
              <a:spcAft>
                <a:spcPts val="0"/>
              </a:spcAft>
              <a:buNone/>
            </a:pPr>
            <a:r>
              <a:t/>
            </a:r>
            <a:endParaRPr i="1" sz="1400"/>
          </a:p>
          <a:p>
            <a:pPr indent="0" lvl="0" marL="0" rtl="0" algn="l">
              <a:spcBef>
                <a:spcPts val="0"/>
              </a:spcBef>
              <a:spcAft>
                <a:spcPts val="0"/>
              </a:spcAft>
              <a:buNone/>
            </a:pPr>
            <a:r>
              <a:rPr lang="en" sz="1400"/>
              <a:t>Today, Matt, Josh, and I will be presenting and demonstrating Hydra, which we have dubbed the 3-headed brute force monster.</a:t>
            </a:r>
            <a:endParaRPr sz="14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f3565a3d0b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f3565a3d0b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MATT </a:t>
            </a:r>
            <a:r>
              <a:rPr lang="en"/>
              <a:t>Now what if you don’t know a username, but have managed to get access to a password? The solution is password spraying, also known as reverse brute force. In this case the syntax would be almost identical to the simple brute force, but here we can see that a user txt file is in the place of the username. It is also important to note that the -l is now -L, this tells hydra that the attack is using a file instead of a single name. This file can be created with any text editor, and is composed of possible usernames. The attack then runs the password against all of the usernames from the list and attempts to brute force with each combination. </a:t>
            </a:r>
            <a:r>
              <a:rPr lang="en">
                <a:solidFill>
                  <a:schemeClr val="dk1"/>
                </a:solidFill>
              </a:rPr>
              <a:t>Now we need to deal with the opposite of the last scenario</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f3565a3d0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f3565a3d0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MATT</a:t>
            </a:r>
            <a:r>
              <a:rPr lang="en"/>
              <a:t>. What if we don’t know the password but we do have the username? This is called a dictionary attack. Again it has similar syntax to the original simple brute force attack, but in this case the password is denoted by a -P and has a wordlist in the place of a password. It then runs the command just as before, running the username against a list of possible passwords. If you happen to know potential passwords, you can create your own password file to </a:t>
            </a:r>
            <a:r>
              <a:rPr lang="en"/>
              <a:t>expedite</a:t>
            </a:r>
            <a:r>
              <a:rPr lang="en"/>
              <a:t> the attack time. Is this all hydra is good for, absolutely not. Lets take a look at another attack it can do.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f3966b13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f3966b13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MATT </a:t>
            </a:r>
            <a:r>
              <a:rPr lang="en"/>
              <a:t>In the previous examples the brute force was on SSH. What if we want to attack a web application? No problem for hydra, the syntax is still the same, you need a username, password, server host, and what service you are using. The only addition is that we now need the syntax the login, which is shown in yellow. The login syntax requires the URL path of the login page that is present after the hostname or ip address. After that you need the correct syntax for a login attempt on the web application. </a:t>
            </a:r>
            <a:r>
              <a:rPr lang="en">
                <a:solidFill>
                  <a:schemeClr val="dk1"/>
                </a:solidFill>
              </a:rPr>
              <a:t>You can see that Login.php is the path we used, and the syntax for the login attempt is login = user &amp; password = pass. User and pass are just placeholders for where the actual credentials we will use in the attack.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finally the syntax needs the correct response from the web app to know what is an incorrect login.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in this example we created a combination text file for the username and password. This allows the user to create a custom list of possible users and passwords, using the designated -C flag, hydra will now run the specific user/password combinations we created rather than running all the usernames against all the passwords.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f3565a3d0b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f3565a3d0b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MATT </a:t>
            </a:r>
            <a:r>
              <a:rPr lang="en"/>
              <a:t>Hydra also allows for multiple logins simultaneously. So in this example of an anonymous FTP attack, hydra ran 16 logins at the same time, 16 being the default count. But we could also add the </a:t>
            </a:r>
            <a:r>
              <a:rPr b="1" lang="en"/>
              <a:t>task option -t</a:t>
            </a:r>
            <a:r>
              <a:rPr lang="en"/>
              <a:t> and specify a different number to expedite the attack. With this option, it is possible to run up to 128 tasks at a time. However, if we set the number too high, we run the risk of triggering an intrusion detection system like Snort or disabling the targeted service entirely.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Think of it this way: If you drop one marble on a table, no one will hear it. If you drop 200 marbles, people are going to try to find the noise.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812a30672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812a30672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MATT </a:t>
            </a:r>
            <a:r>
              <a:rPr lang="en"/>
              <a:t>But wait there’s more, </a:t>
            </a:r>
            <a:r>
              <a:rPr lang="en"/>
              <a:t>Hydra has a number for flags that allow for greater control over the attack. There are advanced commands that allow you to specify a number of criteria to enhance your attack. This ranges from designating a specific port, how many threads (the number of simultaneous logins), length of passwords you will attempt, and even attack multiple servers. For a more </a:t>
            </a:r>
            <a:r>
              <a:rPr lang="en"/>
              <a:t>in depth</a:t>
            </a:r>
            <a:r>
              <a:rPr lang="en"/>
              <a:t> look at those commands, run the help command, hydra -h. This will</a:t>
            </a:r>
            <a:r>
              <a:rPr lang="en"/>
              <a:t> pu</a:t>
            </a:r>
            <a:r>
              <a:rPr lang="en"/>
              <a:t>ll up the entire syntax for a hydra attack. If you can’t remember what all these commands do or how to execute them, there are hydra command generators you can use to create the command for you.</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f35f112b1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f35f112b1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MATT </a:t>
            </a:r>
            <a:r>
              <a:rPr lang="en"/>
              <a:t>OK </a:t>
            </a:r>
            <a:r>
              <a:rPr lang="en"/>
              <a:t>We’ve gone over the command line syntax, but I hear you, you want a more visual display.  We got you covered, hydra comes with a GUI that can be accessed from the command line by running the command xhydra. What will come up are the images you see here, a new window with multiple tabs. Each of these tabs allows you to enter specific information about the attack you are trying to conduct. </a:t>
            </a:r>
            <a:endParaRPr/>
          </a:p>
          <a:p>
            <a:pPr indent="0" lvl="0" marL="0" rtl="0" algn="l">
              <a:spcBef>
                <a:spcPts val="0"/>
              </a:spcBef>
              <a:spcAft>
                <a:spcPts val="0"/>
              </a:spcAft>
              <a:buNone/>
            </a:pPr>
            <a:r>
              <a:rPr lang="en"/>
              <a:t>Here in our images we have the markers 1 through 5. Marker one is where you can designate the target or a list of targets you want to attack. Markers 2 and 3 are where you can specify the port and protocol you wish to exploit. And finally 4 and 5 are where you can enter the username and passwords.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812a308585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812a308585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02729"/>
                </a:solidFill>
              </a:rPr>
              <a:t>For the purpose of our demonstration, we chose to target SSH and RDP protocols on Windows 11 OS, as well as the HTTP protocol on Ubuntu OS featuring WebGoat, an insecure web application. The Telnet protocol was also attacked using the Ubuntu OS. Finally, FTP protocol was attacked on the </a:t>
            </a:r>
            <a:r>
              <a:rPr lang="en">
                <a:solidFill>
                  <a:srgbClr val="202729"/>
                </a:solidFill>
              </a:rPr>
              <a:t>intentionally</a:t>
            </a:r>
            <a:r>
              <a:rPr lang="en">
                <a:solidFill>
                  <a:srgbClr val="202729"/>
                </a:solidFill>
              </a:rPr>
              <a:t> vulnerable Metasploitable 2 linux virtual machine. </a:t>
            </a:r>
            <a:endParaRPr>
              <a:solidFill>
                <a:srgbClr val="202729"/>
              </a:solidFill>
            </a:endParaRPr>
          </a:p>
          <a:p>
            <a:pPr indent="0" lvl="0" marL="0" rtl="0" algn="l">
              <a:lnSpc>
                <a:spcPct val="115000"/>
              </a:lnSpc>
              <a:spcBef>
                <a:spcPts val="1200"/>
              </a:spcBef>
              <a:spcAft>
                <a:spcPts val="0"/>
              </a:spcAft>
              <a:buNone/>
            </a:pPr>
            <a:r>
              <a:rPr lang="en">
                <a:solidFill>
                  <a:srgbClr val="202729"/>
                </a:solidFill>
              </a:rPr>
              <a:t>Our goal is to show how hydra can be used to crack weak passwords and gain access to these systems. The methods we have chosen are brute force, dictionary attack, and password spraying.</a:t>
            </a:r>
            <a:endParaRPr>
              <a:solidFill>
                <a:srgbClr val="202729"/>
              </a:solidFill>
            </a:endParaRPr>
          </a:p>
          <a:p>
            <a:pPr indent="0" lvl="0" marL="0" rtl="0" algn="l">
              <a:lnSpc>
                <a:spcPct val="115000"/>
              </a:lnSpc>
              <a:spcBef>
                <a:spcPts val="1200"/>
              </a:spcBef>
              <a:spcAft>
                <a:spcPts val="0"/>
              </a:spcAft>
              <a:buNone/>
            </a:pPr>
            <a:r>
              <a:rPr lang="en">
                <a:solidFill>
                  <a:srgbClr val="202729"/>
                </a:solidFill>
              </a:rPr>
              <a:t>Since hydra was preinstalled on our Linux system, the only setup we needed to do for our exploit is perform an nmap/zenmap scan to determine vulnerable ports, as well as create text files of known and suspected credentials.</a:t>
            </a:r>
            <a:endParaRPr>
              <a:solidFill>
                <a:srgbClr val="202729"/>
              </a:solidFill>
            </a:endParaRPr>
          </a:p>
          <a:p>
            <a:pPr indent="0" lvl="0" marL="0" rtl="0" algn="l">
              <a:lnSpc>
                <a:spcPct val="115000"/>
              </a:lnSpc>
              <a:spcBef>
                <a:spcPts val="1200"/>
              </a:spcBef>
              <a:spcAft>
                <a:spcPts val="0"/>
              </a:spcAft>
              <a:buNone/>
            </a:pPr>
            <a:r>
              <a:t/>
            </a:r>
            <a:endParaRPr>
              <a:solidFill>
                <a:srgbClr val="202729"/>
              </a:solidFill>
            </a:endParaRPr>
          </a:p>
          <a:p>
            <a:pPr indent="0" lvl="0" marL="0" rtl="0" algn="l">
              <a:lnSpc>
                <a:spcPct val="115000"/>
              </a:lnSpc>
              <a:spcBef>
                <a:spcPts val="1200"/>
              </a:spcBef>
              <a:spcAft>
                <a:spcPts val="0"/>
              </a:spcAft>
              <a:buNone/>
            </a:pPr>
            <a:r>
              <a:rPr lang="en">
                <a:solidFill>
                  <a:srgbClr val="202729"/>
                </a:solidFill>
              </a:rPr>
              <a:t>Old notes (don't need to read these unless you wanna):</a:t>
            </a:r>
            <a:endParaRPr>
              <a:solidFill>
                <a:srgbClr val="202729"/>
              </a:solidFill>
            </a:endParaRPr>
          </a:p>
          <a:p>
            <a:pPr indent="0" lvl="0" marL="0" rtl="0" algn="l">
              <a:lnSpc>
                <a:spcPct val="115000"/>
              </a:lnSpc>
              <a:spcBef>
                <a:spcPts val="1200"/>
              </a:spcBef>
              <a:spcAft>
                <a:spcPts val="0"/>
              </a:spcAft>
              <a:buNone/>
            </a:pPr>
            <a:r>
              <a:rPr b="1" lang="en" sz="1873" u="sng">
                <a:solidFill>
                  <a:schemeClr val="dk1"/>
                </a:solidFill>
              </a:rPr>
              <a:t>Networking Concepts </a:t>
            </a:r>
            <a:endParaRPr b="1" sz="1873" u="sng">
              <a:solidFill>
                <a:schemeClr val="dk1"/>
              </a:solidFill>
            </a:endParaRPr>
          </a:p>
          <a:p>
            <a:pPr indent="0" lvl="0" marL="0" rtl="0" algn="l">
              <a:lnSpc>
                <a:spcPct val="115000"/>
              </a:lnSpc>
              <a:spcBef>
                <a:spcPts val="1200"/>
              </a:spcBef>
              <a:spcAft>
                <a:spcPts val="0"/>
              </a:spcAft>
              <a:buNone/>
            </a:pPr>
            <a:r>
              <a:rPr b="1" lang="en" sz="1873">
                <a:solidFill>
                  <a:schemeClr val="dk1"/>
                </a:solidFill>
              </a:rPr>
              <a:t>Protocols &amp; Ports-</a:t>
            </a:r>
            <a:r>
              <a:rPr lang="en" sz="1873">
                <a:solidFill>
                  <a:schemeClr val="dk1"/>
                </a:solidFill>
              </a:rPr>
              <a:t> Hydra interacts with various network services like SSH, FTP, and HTTP to test login security. Understanding these protocols helps in configuring hydra for effective testing</a:t>
            </a:r>
            <a:endParaRPr sz="1873">
              <a:solidFill>
                <a:schemeClr val="dk1"/>
              </a:solidFill>
            </a:endParaRPr>
          </a:p>
          <a:p>
            <a:pPr indent="0" lvl="0" marL="0" rtl="0" algn="l">
              <a:lnSpc>
                <a:spcPct val="115000"/>
              </a:lnSpc>
              <a:spcBef>
                <a:spcPts val="1200"/>
              </a:spcBef>
              <a:spcAft>
                <a:spcPts val="0"/>
              </a:spcAft>
              <a:buNone/>
            </a:pPr>
            <a:r>
              <a:rPr b="1" lang="en" sz="1873" u="sng">
                <a:solidFill>
                  <a:schemeClr val="dk1"/>
                </a:solidFill>
              </a:rPr>
              <a:t>Security Concepts</a:t>
            </a:r>
            <a:endParaRPr b="1" sz="1873" u="sng">
              <a:solidFill>
                <a:schemeClr val="dk1"/>
              </a:solidFill>
            </a:endParaRPr>
          </a:p>
          <a:p>
            <a:pPr indent="0" lvl="0" marL="0" rtl="0" algn="l">
              <a:lnSpc>
                <a:spcPct val="115000"/>
              </a:lnSpc>
              <a:spcBef>
                <a:spcPts val="1200"/>
              </a:spcBef>
              <a:spcAft>
                <a:spcPts val="0"/>
              </a:spcAft>
              <a:buNone/>
            </a:pPr>
            <a:r>
              <a:rPr b="1" lang="en" sz="1873">
                <a:solidFill>
                  <a:schemeClr val="dk1"/>
                </a:solidFill>
              </a:rPr>
              <a:t>Password Vulnerabilities:</a:t>
            </a:r>
            <a:r>
              <a:rPr lang="en" sz="1873">
                <a:solidFill>
                  <a:schemeClr val="dk1"/>
                </a:solidFill>
              </a:rPr>
              <a:t> Demonstrates how weak/common passwords can be exploited using brute force and dictionary attacks.</a:t>
            </a:r>
            <a:endParaRPr sz="1873">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b="1" lang="en" sz="1873">
                <a:solidFill>
                  <a:schemeClr val="dk1"/>
                </a:solidFill>
              </a:rPr>
              <a:t>Attack Strategies:</a:t>
            </a:r>
            <a:r>
              <a:rPr lang="en" sz="1873">
                <a:solidFill>
                  <a:schemeClr val="dk1"/>
                </a:solidFill>
              </a:rPr>
              <a:t> Uses brute force (testing all combinations) and dictionary attacks (testing common passwords) to uncover vulnerabilities in authentication mechanisms</a:t>
            </a:r>
            <a:endParaRPr>
              <a:solidFill>
                <a:srgbClr val="202729"/>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f300cc7efd_0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f300cc7efd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 recap what was just demonstrated, we successfully breached megacorpone's Linux server through the SSH and FTP ports using brute force, dictionary, and password spraying attacks. We were able to accomplish this by taking advantage of weak credentials.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also breached the Login.php page of the Rekall web app by exploiting the HTTP POST protocol, which we were able to accomplish due to vulnerabilities in Rekall's authentication mechanisms.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These exploits were relatively simple and fast to perform, yet could have substantial consequences for a business.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f35731ef6b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f35731ef6b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f35731ef6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f35731ef6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f300cc7efd_0_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f300cc7efd_0_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812a308585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812a308585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400"/>
              <a:t>RUNA</a:t>
            </a:r>
            <a:endParaRPr i="1"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So Josh has demonstrated how fast and easy it is to exploit vulnerable protocols using Hydra. And as we know, when servers are breached, the potential impacts can be catastrophic. Confidential data can be stolen and potentially monetized. Companies can suffer financial losses through investigation costs and legal fees. Intellectual property such as designs, strategies, and blueprints may be stolen. Cybercriminals can also alter web apps to redirect users to malicious sites, intercept sensitive data, or cause a disruption of service. And of course, major breaches can lead to reputational damage and loss of customers and revenue.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Small-to-midsize businesses are especially vulnerable, as they generally lack the resources and skills to combat an attack. Therefore it is essential to use proper mitigation strategies to proactively defend against Hydra attacks.</a:t>
            </a:r>
            <a:endParaRPr sz="14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f300cc7efd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f300cc7efd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400"/>
              <a:t>RUNA</a:t>
            </a:r>
            <a:endParaRPr i="1" sz="1400"/>
          </a:p>
          <a:p>
            <a:pPr indent="0" lvl="0" marL="0" rtl="0" algn="l">
              <a:spcBef>
                <a:spcPts val="0"/>
              </a:spcBef>
              <a:spcAft>
                <a:spcPts val="0"/>
              </a:spcAft>
              <a:buNone/>
            </a:pPr>
            <a:r>
              <a:t/>
            </a:r>
            <a:endParaRPr i="1" sz="1400"/>
          </a:p>
          <a:p>
            <a:pPr indent="0" lvl="0" marL="0" rtl="0" algn="l">
              <a:spcBef>
                <a:spcPts val="0"/>
              </a:spcBef>
              <a:spcAft>
                <a:spcPts val="0"/>
              </a:spcAft>
              <a:buNone/>
            </a:pPr>
            <a:r>
              <a:rPr lang="en" sz="1400"/>
              <a:t>(Nothing to say here...)</a:t>
            </a:r>
            <a:endParaRPr sz="14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f3e272dd7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f3e272dd7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400"/>
              <a:t>RUNA</a:t>
            </a:r>
            <a:endParaRPr i="1" sz="1400"/>
          </a:p>
          <a:p>
            <a:pPr indent="0" lvl="0" marL="0" rtl="0" algn="l">
              <a:spcBef>
                <a:spcPts val="0"/>
              </a:spcBef>
              <a:spcAft>
                <a:spcPts val="0"/>
              </a:spcAft>
              <a:buClr>
                <a:schemeClr val="dk1"/>
              </a:buClr>
              <a:buSzPts val="1100"/>
              <a:buFont typeface="Arial"/>
              <a:buNone/>
            </a:pPr>
            <a:r>
              <a:t/>
            </a:r>
            <a:endParaRPr sz="1400"/>
          </a:p>
          <a:p>
            <a:pPr indent="0" lvl="0" marL="0" rtl="0" algn="l">
              <a:spcBef>
                <a:spcPts val="0"/>
              </a:spcBef>
              <a:spcAft>
                <a:spcPts val="0"/>
              </a:spcAft>
              <a:buNone/>
            </a:pPr>
            <a:r>
              <a:rPr lang="en" sz="1400"/>
              <a:t>The methods for defending against Hydra attacks are the same as what would be used to defend against any password cracking tool. We want to ensure systems are kept up-to-date, lock user accounts after several failed login attempts, set up multi-factor authentication, consider using CAPTCHA, follow NIST best practices for password security, use an IDS such as Snort, monitor logins, and consider restricting login access based on IP or role.</a:t>
            </a:r>
            <a:endParaRPr sz="1400"/>
          </a:p>
          <a:p>
            <a:pPr indent="0" lvl="0" marL="0" rtl="0" algn="l">
              <a:spcBef>
                <a:spcPts val="0"/>
              </a:spcBef>
              <a:spcAft>
                <a:spcPts val="0"/>
              </a:spcAft>
              <a:buNone/>
            </a:pPr>
            <a:r>
              <a:t/>
            </a:r>
            <a:endParaRPr sz="1400"/>
          </a:p>
          <a:p>
            <a:pPr indent="0" lvl="0" marL="0" rtl="0" algn="l">
              <a:spcBef>
                <a:spcPts val="0"/>
              </a:spcBef>
              <a:spcAft>
                <a:spcPts val="0"/>
              </a:spcAft>
              <a:buClr>
                <a:schemeClr val="dk1"/>
              </a:buClr>
              <a:buSzPts val="1100"/>
              <a:buFont typeface="Arial"/>
              <a:buNone/>
            </a:pPr>
            <a:r>
              <a:rPr lang="en" sz="1400"/>
              <a:t>This concludes our Hydra presentation. We appreciate everyone listening when we know you're all a little preoccupied with your own presentations right now. Please let us know if you have any questions for us!</a:t>
            </a:r>
            <a:endParaRPr sz="1400"/>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812a308585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812a308585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f39b75577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f39b7557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i="1" lang="en" sz="1400">
                <a:solidFill>
                  <a:srgbClr val="202729"/>
                </a:solidFill>
              </a:rPr>
              <a:t>RUNA</a:t>
            </a:r>
            <a:endParaRPr i="1" sz="1400">
              <a:solidFill>
                <a:srgbClr val="202729"/>
              </a:solidFill>
            </a:endParaRPr>
          </a:p>
          <a:p>
            <a:pPr indent="0" lvl="0" marL="0" rtl="0" algn="l">
              <a:lnSpc>
                <a:spcPct val="115000"/>
              </a:lnSpc>
              <a:spcBef>
                <a:spcPts val="1200"/>
              </a:spcBef>
              <a:spcAft>
                <a:spcPts val="1200"/>
              </a:spcAft>
              <a:buNone/>
            </a:pPr>
            <a:r>
              <a:rPr lang="en" sz="1400">
                <a:solidFill>
                  <a:srgbClr val="202729"/>
                </a:solidFill>
              </a:rPr>
              <a:t>So, what is Hydra? Hydra is an open-source login cracker tool developed by The Hacker’s Choice. It is compatible with Unix, MacOS, Windows, and mobile systems.</a:t>
            </a:r>
            <a:endParaRPr sz="1400">
              <a:solidFill>
                <a:srgbClr val="202729"/>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f3966b135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f3966b135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400">
                <a:solidFill>
                  <a:schemeClr val="dk1"/>
                </a:solidFill>
              </a:rPr>
              <a:t>RUNA</a:t>
            </a:r>
            <a:endParaRPr i="1"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We chose Hydra for several reasons. First and foremost, it was important for us to choose a tool that is open-source and gets updated regularly. It also comes preinstalled on most Linux systems, supports over 50 protocols, and has an optional GUI known as xhydra.</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What makes Hydra unique to other tools we've used during our bootcamp is that it supports parallelized login cracking, which means it can attack multiple targets at once. </a:t>
            </a:r>
            <a:r>
              <a:rPr lang="en" sz="1400">
                <a:solidFill>
                  <a:schemeClr val="dk1"/>
                </a:solidFill>
              </a:rPr>
              <a:t>Other password cracking tools such as John the Ripper and Aircrack-NG have a more limited scope. Another bonus is that if the process is killed or crashes, it can be easily restored to pick up where it left off.</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There are a few cons worth noting, however. Although Hydra can be very fast depending on the options used, the faster you run it, the more resource-intensive it becomes, which can increase the risk of detection. Also, Hydra might not work against non-standard protocols, and if a CAPTCHA response is required for a login, Hydra will not be able to perform.</a:t>
            </a:r>
            <a:endParaRPr sz="14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f3e272dd7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f3e272dd7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None/>
            </a:pPr>
            <a:r>
              <a:rPr i="1" lang="en" sz="1400">
                <a:solidFill>
                  <a:schemeClr val="dk1"/>
                </a:solidFill>
              </a:rPr>
              <a:t>RUNA</a:t>
            </a:r>
            <a:endParaRPr b="1" sz="1400">
              <a:solidFill>
                <a:schemeClr val="dk1"/>
              </a:solidFill>
            </a:endParaRPr>
          </a:p>
          <a:p>
            <a:pPr indent="0" lvl="0" marL="0" rtl="0" algn="l">
              <a:lnSpc>
                <a:spcPct val="115000"/>
              </a:lnSpc>
              <a:spcBef>
                <a:spcPts val="500"/>
              </a:spcBef>
              <a:spcAft>
                <a:spcPts val="0"/>
              </a:spcAft>
              <a:buNone/>
            </a:pPr>
            <a:r>
              <a:t/>
            </a:r>
            <a:endParaRPr b="1" sz="1400">
              <a:solidFill>
                <a:schemeClr val="dk1"/>
              </a:solidFill>
            </a:endParaRPr>
          </a:p>
          <a:p>
            <a:pPr indent="0" lvl="0" marL="0" rtl="0" algn="l">
              <a:lnSpc>
                <a:spcPct val="115000"/>
              </a:lnSpc>
              <a:spcBef>
                <a:spcPts val="500"/>
              </a:spcBef>
              <a:spcAft>
                <a:spcPts val="0"/>
              </a:spcAft>
              <a:buNone/>
            </a:pPr>
            <a:r>
              <a:rPr lang="en" sz="1400">
                <a:solidFill>
                  <a:schemeClr val="dk1"/>
                </a:solidFill>
              </a:rPr>
              <a:t>This shows how Hydra compares to other password cracking tools we've used in the past. As you can see, Hydra excels in versatility and speed, and it's compatible with all major operating systems. So even though Hydra lacks the ability to crack hashes like John the Ripper, the fact that it's suitable for a broader range of penetration testing scenarios makes it a popular choice among security professionals.</a:t>
            </a:r>
            <a:endParaRPr sz="1400">
              <a:solidFill>
                <a:schemeClr val="dk1"/>
              </a:solidFill>
            </a:endParaRPr>
          </a:p>
          <a:p>
            <a:pPr indent="0" lvl="0" marL="914400" rtl="0" algn="l">
              <a:lnSpc>
                <a:spcPct val="115000"/>
              </a:lnSpc>
              <a:spcBef>
                <a:spcPts val="1500"/>
              </a:spcBef>
              <a:spcAft>
                <a:spcPts val="0"/>
              </a:spcAft>
              <a:buClr>
                <a:schemeClr val="dk1"/>
              </a:buClr>
              <a:buSzPts val="1100"/>
              <a:buFont typeface="Arial"/>
              <a:buNone/>
            </a:pPr>
            <a:r>
              <a:t/>
            </a:r>
            <a:endParaRPr sz="135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f39b755774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f39b755774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400"/>
              <a:t>RUNA</a:t>
            </a:r>
            <a:endParaRPr i="1"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While brainstorming ideas for our demonstration, we decided to look into a variety of pentesting tools to find one with capabilities we hadn't yet explored. Once we selected Hydra, we read how-to guides, watched video tutorials, and completed a mini capture the flag exercise on the TryHackMe website to familiarize ourselves with its functionality and syntaxes. We also practiced several exploits in our Project2 VM.</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As we worked with Hydra, we realized the VM we were using had limitations that would prevent us from showing its full capabilities. So Josh set up custom VMs on his local machine.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In the next part of our presentation, Matt will go into the basic attack types and commands for Hydra.</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f300cc7efd_0_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f300cc7efd_0_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MATT </a:t>
            </a:r>
            <a:r>
              <a:rPr lang="en">
                <a:solidFill>
                  <a:schemeClr val="dk1"/>
                </a:solidFill>
              </a:rPr>
              <a:t>Now that we know a little bit about what hydra does and how it works, lets take a look at specific examples and see it in action.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f35731ef6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f35731ef6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MATT </a:t>
            </a:r>
            <a:r>
              <a:rPr lang="en"/>
              <a:t>There are five main categories of brute force attacks: simple, reverse or password spraying, Dictionary, Hybrid, and credential stuffing. The three main brute force attacks we used and will demonstrate later are simple, password spraying, and dictionary attacks. Lets take a look at our first example.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f3565a3d0b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f3565a3d0b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MATT </a:t>
            </a:r>
            <a:r>
              <a:rPr lang="en"/>
              <a:t>This is the syntax for a simple brute force attack. In this example you need 4 things, a username, a password, a server host, and the service. Typically in a simple brute force attack the username and password are credentials you have obtained and should work on the server, in this case alice and alice. Now lets take a look at something not so straight forward.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stationx.net/how-to-use-hydra/"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1.png"/><Relationship Id="rId4" Type="http://schemas.openxmlformats.org/officeDocument/2006/relationships/hyperlink" Target="http://drive.google.com/file/d/1lXEzXsf4cgmbgAYOtCc-jBgTprOBTHtf/view" TargetMode="External"/><Relationship Id="rId5" Type="http://schemas.openxmlformats.org/officeDocument/2006/relationships/image" Target="../media/image1.png"/><Relationship Id="rId6"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virtualbox.org/wiki/Downloads" TargetMode="External"/><Relationship Id="rId4" Type="http://schemas.openxmlformats.org/officeDocument/2006/relationships/hyperlink" Target="https://sourceforge.net/projects/metasploitable/" TargetMode="External"/><Relationship Id="rId11" Type="http://schemas.openxmlformats.org/officeDocument/2006/relationships/hyperlink" Target="https://nmap.org/download.html" TargetMode="External"/><Relationship Id="rId10" Type="http://schemas.openxmlformats.org/officeDocument/2006/relationships/hyperlink" Target="https://github.com/nmap/nmap" TargetMode="External"/><Relationship Id="rId9" Type="http://schemas.openxmlformats.org/officeDocument/2006/relationships/hyperlink" Target="https://remmina.org/how-to-install-remmina/" TargetMode="External"/><Relationship Id="rId5" Type="http://schemas.openxmlformats.org/officeDocument/2006/relationships/hyperlink" Target="https://www.kali.org/get-kali/#kali-virtual-machines" TargetMode="External"/><Relationship Id="rId6" Type="http://schemas.openxmlformats.org/officeDocument/2006/relationships/hyperlink" Target="https://github.com/vanhauser-thc/thc-hydra" TargetMode="External"/><Relationship Id="rId7" Type="http://schemas.openxmlformats.org/officeDocument/2006/relationships/hyperlink" Target="https://ubuntu.com/download/desktop" TargetMode="External"/><Relationship Id="rId8" Type="http://schemas.openxmlformats.org/officeDocument/2006/relationships/hyperlink" Target="https://github.com/FreeRDP/Remmin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6.png"/><Relationship Id="rId4" Type="http://schemas.openxmlformats.org/officeDocument/2006/relationships/image" Target="../media/image18.png"/><Relationship Id="rId5"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github.com/vanhauser-thc/thc-hydra" TargetMode="External"/><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14.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3"/>
          <p:cNvPicPr preferRelativeResize="0"/>
          <p:nvPr/>
        </p:nvPicPr>
        <p:blipFill>
          <a:blip r:embed="rId3">
            <a:alphaModFix/>
          </a:blip>
          <a:stretch>
            <a:fillRect/>
          </a:stretch>
        </p:blipFill>
        <p:spPr>
          <a:xfrm>
            <a:off x="0" y="0"/>
            <a:ext cx="9144000" cy="5143500"/>
          </a:xfrm>
          <a:prstGeom prst="rect">
            <a:avLst/>
          </a:prstGeom>
          <a:noFill/>
          <a:ln>
            <a:noFill/>
          </a:ln>
        </p:spPr>
      </p:pic>
      <p:sp>
        <p:nvSpPr>
          <p:cNvPr id="60" name="Google Shape;60;p13"/>
          <p:cNvSpPr txBox="1"/>
          <p:nvPr>
            <p:ph type="ctrTitle"/>
          </p:nvPr>
        </p:nvSpPr>
        <p:spPr>
          <a:xfrm>
            <a:off x="152400" y="-76200"/>
            <a:ext cx="6774600" cy="945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i="1" lang="en" sz="4200">
                <a:solidFill>
                  <a:srgbClr val="9900FF"/>
                </a:solidFill>
              </a:rPr>
              <a:t>PROJECT 4: BOOTCON</a:t>
            </a:r>
            <a:endParaRPr i="1" sz="4200">
              <a:solidFill>
                <a:srgbClr val="9900FF"/>
              </a:solidFill>
            </a:endParaRPr>
          </a:p>
        </p:txBody>
      </p:sp>
      <p:sp>
        <p:nvSpPr>
          <p:cNvPr id="61" name="Google Shape;61;p13"/>
          <p:cNvSpPr txBox="1"/>
          <p:nvPr/>
        </p:nvSpPr>
        <p:spPr>
          <a:xfrm>
            <a:off x="1873975" y="790850"/>
            <a:ext cx="1863300" cy="79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rgbClr val="00FF00"/>
                </a:solidFill>
              </a:rPr>
              <a:t>HYDRA</a:t>
            </a:r>
            <a:endParaRPr b="1" sz="3600">
              <a:solidFill>
                <a:srgbClr val="00FF00"/>
              </a:solidFill>
            </a:endParaRPr>
          </a:p>
        </p:txBody>
      </p:sp>
      <p:sp>
        <p:nvSpPr>
          <p:cNvPr id="62" name="Google Shape;62;p13"/>
          <p:cNvSpPr txBox="1"/>
          <p:nvPr/>
        </p:nvSpPr>
        <p:spPr>
          <a:xfrm>
            <a:off x="76200" y="4558500"/>
            <a:ext cx="6525000" cy="66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rgbClr val="00FF00"/>
                </a:solidFill>
              </a:rPr>
              <a:t>By: Matthew Forrest, Runa Frye, Joshua Bernstein</a:t>
            </a:r>
            <a:endParaRPr sz="2200">
              <a:solidFill>
                <a:srgbClr val="00FF00"/>
              </a:solidFill>
            </a:endParaRPr>
          </a:p>
        </p:txBody>
      </p:sp>
      <p:sp>
        <p:nvSpPr>
          <p:cNvPr id="63" name="Google Shape;63;p13"/>
          <p:cNvSpPr txBox="1"/>
          <p:nvPr/>
        </p:nvSpPr>
        <p:spPr>
          <a:xfrm rot="-294691">
            <a:off x="-424697" y="2293124"/>
            <a:ext cx="6303646" cy="1723882"/>
          </a:xfrm>
          <a:prstGeom prst="rect">
            <a:avLst/>
          </a:prstGeom>
          <a:noFill/>
          <a:ln>
            <a:noFill/>
          </a:ln>
          <a:effectLst>
            <a:outerShdw blurRad="57150" rotWithShape="0" algn="bl" dir="5400000" dist="19050">
              <a:srgbClr val="000000">
                <a:alpha val="89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i="1" lang="en" sz="5000">
                <a:solidFill>
                  <a:srgbClr val="FFFF00"/>
                </a:solidFill>
                <a:latin typeface="Creepster"/>
                <a:ea typeface="Creepster"/>
                <a:cs typeface="Creepster"/>
                <a:sym typeface="Creepster"/>
              </a:rPr>
              <a:t>The 3-Headed</a:t>
            </a:r>
            <a:br>
              <a:rPr i="1" lang="en" sz="5000">
                <a:solidFill>
                  <a:srgbClr val="FFFF00"/>
                </a:solidFill>
                <a:latin typeface="Creepster"/>
                <a:ea typeface="Creepster"/>
                <a:cs typeface="Creepster"/>
                <a:sym typeface="Creepster"/>
              </a:rPr>
            </a:br>
            <a:r>
              <a:rPr i="1" lang="en" sz="5000">
                <a:solidFill>
                  <a:srgbClr val="FFFF00"/>
                </a:solidFill>
                <a:latin typeface="Creepster"/>
                <a:ea typeface="Creepster"/>
                <a:cs typeface="Creepster"/>
                <a:sym typeface="Creepster"/>
              </a:rPr>
              <a:t>Brute Force Monster</a:t>
            </a:r>
            <a:endParaRPr i="1" sz="5000">
              <a:solidFill>
                <a:srgbClr val="FFFF00"/>
              </a:solidFill>
              <a:latin typeface="Creepster"/>
              <a:ea typeface="Creepster"/>
              <a:cs typeface="Creepster"/>
              <a:sym typeface="Creepst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3"/>
                                        </p:tgtEl>
                                        <p:attrNameLst>
                                          <p:attrName>style.visibility</p:attrName>
                                        </p:attrNameLst>
                                      </p:cBhvr>
                                      <p:to>
                                        <p:strVal val="visible"/>
                                      </p:to>
                                    </p:set>
                                    <p:anim calcmode="lin" valueType="num">
                                      <p:cBhvr additive="base">
                                        <p:cTn dur="1000"/>
                                        <p:tgtEl>
                                          <p:spTgt spid="6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22" name="Shape 122"/>
        <p:cNvGrpSpPr/>
        <p:nvPr/>
      </p:nvGrpSpPr>
      <p:grpSpPr>
        <a:xfrm>
          <a:off x="0" y="0"/>
          <a:ext cx="0" cy="0"/>
          <a:chOff x="0" y="0"/>
          <a:chExt cx="0" cy="0"/>
        </a:xfrm>
      </p:grpSpPr>
      <p:sp>
        <p:nvSpPr>
          <p:cNvPr id="123" name="Google Shape;123;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Password Spraying</a:t>
            </a:r>
            <a:endParaRPr/>
          </a:p>
        </p:txBody>
      </p:sp>
      <p:pic>
        <p:nvPicPr>
          <p:cNvPr id="124" name="Google Shape;124;p22"/>
          <p:cNvPicPr preferRelativeResize="0"/>
          <p:nvPr/>
        </p:nvPicPr>
        <p:blipFill>
          <a:blip r:embed="rId3">
            <a:alphaModFix/>
          </a:blip>
          <a:stretch>
            <a:fillRect/>
          </a:stretch>
        </p:blipFill>
        <p:spPr>
          <a:xfrm>
            <a:off x="214125" y="1772575"/>
            <a:ext cx="8715749" cy="2186200"/>
          </a:xfrm>
          <a:prstGeom prst="rect">
            <a:avLst/>
          </a:prstGeom>
          <a:noFill/>
          <a:ln>
            <a:noFill/>
          </a:ln>
        </p:spPr>
      </p:pic>
      <p:sp>
        <p:nvSpPr>
          <p:cNvPr id="125" name="Google Shape;125;p22"/>
          <p:cNvSpPr/>
          <p:nvPr/>
        </p:nvSpPr>
        <p:spPr>
          <a:xfrm>
            <a:off x="580550" y="1772575"/>
            <a:ext cx="5470200" cy="2358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29" name="Shape 129"/>
        <p:cNvGrpSpPr/>
        <p:nvPr/>
      </p:nvGrpSpPr>
      <p:grpSpPr>
        <a:xfrm>
          <a:off x="0" y="0"/>
          <a:ext cx="0" cy="0"/>
          <a:chOff x="0" y="0"/>
          <a:chExt cx="0" cy="0"/>
        </a:xfrm>
      </p:grpSpPr>
      <p:pic>
        <p:nvPicPr>
          <p:cNvPr id="130" name="Google Shape;130;p23"/>
          <p:cNvPicPr preferRelativeResize="0"/>
          <p:nvPr/>
        </p:nvPicPr>
        <p:blipFill>
          <a:blip r:embed="rId3">
            <a:alphaModFix/>
          </a:blip>
          <a:stretch>
            <a:fillRect/>
          </a:stretch>
        </p:blipFill>
        <p:spPr>
          <a:xfrm>
            <a:off x="54650" y="1726925"/>
            <a:ext cx="9034675" cy="2146850"/>
          </a:xfrm>
          <a:prstGeom prst="rect">
            <a:avLst/>
          </a:prstGeom>
          <a:noFill/>
          <a:ln>
            <a:noFill/>
          </a:ln>
        </p:spPr>
      </p:pic>
      <p:sp>
        <p:nvSpPr>
          <p:cNvPr id="131" name="Google Shape;13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Dictionary Attack</a:t>
            </a:r>
            <a:endParaRPr/>
          </a:p>
        </p:txBody>
      </p:sp>
      <p:sp>
        <p:nvSpPr>
          <p:cNvPr id="132" name="Google Shape;132;p23"/>
          <p:cNvSpPr/>
          <p:nvPr/>
        </p:nvSpPr>
        <p:spPr>
          <a:xfrm>
            <a:off x="311700" y="1932225"/>
            <a:ext cx="7081500" cy="281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36" name="Shape 136"/>
        <p:cNvGrpSpPr/>
        <p:nvPr/>
      </p:nvGrpSpPr>
      <p:grpSpPr>
        <a:xfrm>
          <a:off x="0" y="0"/>
          <a:ext cx="0" cy="0"/>
          <a:chOff x="0" y="0"/>
          <a:chExt cx="0" cy="0"/>
        </a:xfrm>
      </p:grpSpPr>
      <p:sp>
        <p:nvSpPr>
          <p:cNvPr id="137" name="Google Shape;137;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 Application Brute Force</a:t>
            </a:r>
            <a:endParaRPr/>
          </a:p>
        </p:txBody>
      </p:sp>
      <p:pic>
        <p:nvPicPr>
          <p:cNvPr id="138" name="Google Shape;138;p24"/>
          <p:cNvPicPr preferRelativeResize="0"/>
          <p:nvPr/>
        </p:nvPicPr>
        <p:blipFill rotWithShape="1">
          <a:blip r:embed="rId3">
            <a:alphaModFix/>
          </a:blip>
          <a:srcRect b="0" l="0" r="31005" t="0"/>
          <a:stretch/>
        </p:blipFill>
        <p:spPr>
          <a:xfrm>
            <a:off x="163538" y="1298113"/>
            <a:ext cx="8816927" cy="3156875"/>
          </a:xfrm>
          <a:prstGeom prst="rect">
            <a:avLst/>
          </a:prstGeom>
          <a:noFill/>
          <a:ln>
            <a:noFill/>
          </a:ln>
        </p:spPr>
      </p:pic>
      <p:sp>
        <p:nvSpPr>
          <p:cNvPr id="139" name="Google Shape;139;p24"/>
          <p:cNvSpPr/>
          <p:nvPr/>
        </p:nvSpPr>
        <p:spPr>
          <a:xfrm>
            <a:off x="408200" y="1832425"/>
            <a:ext cx="8520600" cy="2358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43" name="Shape 143"/>
        <p:cNvGrpSpPr/>
        <p:nvPr/>
      </p:nvGrpSpPr>
      <p:grpSpPr>
        <a:xfrm>
          <a:off x="0" y="0"/>
          <a:ext cx="0" cy="0"/>
          <a:chOff x="0" y="0"/>
          <a:chExt cx="0" cy="0"/>
        </a:xfrm>
      </p:grpSpPr>
      <p:sp>
        <p:nvSpPr>
          <p:cNvPr id="144" name="Google Shape;144;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Concurrent Testing on Multiple Logins</a:t>
            </a:r>
            <a:endParaRPr/>
          </a:p>
        </p:txBody>
      </p:sp>
      <p:pic>
        <p:nvPicPr>
          <p:cNvPr id="145" name="Google Shape;145;p25"/>
          <p:cNvPicPr preferRelativeResize="0"/>
          <p:nvPr/>
        </p:nvPicPr>
        <p:blipFill>
          <a:blip r:embed="rId3">
            <a:alphaModFix/>
          </a:blip>
          <a:stretch>
            <a:fillRect/>
          </a:stretch>
        </p:blipFill>
        <p:spPr>
          <a:xfrm>
            <a:off x="311700" y="1484838"/>
            <a:ext cx="8520600" cy="2631024"/>
          </a:xfrm>
          <a:prstGeom prst="rect">
            <a:avLst/>
          </a:prstGeom>
          <a:noFill/>
          <a:ln>
            <a:noFill/>
          </a:ln>
        </p:spPr>
      </p:pic>
      <p:sp>
        <p:nvSpPr>
          <p:cNvPr id="146" name="Google Shape;146;p25"/>
          <p:cNvSpPr/>
          <p:nvPr/>
        </p:nvSpPr>
        <p:spPr>
          <a:xfrm>
            <a:off x="498925" y="1433275"/>
            <a:ext cx="5606100" cy="272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But Wait, There’s More…</a:t>
            </a:r>
            <a:endParaRPr/>
          </a:p>
        </p:txBody>
      </p:sp>
      <p:sp>
        <p:nvSpPr>
          <p:cNvPr id="152" name="Google Shape;15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solidFill>
                  <a:schemeClr val="dk1"/>
                </a:solidFill>
              </a:rPr>
              <a:t>Commands* to enhance the hydra attack:</a:t>
            </a:r>
            <a:endParaRPr>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Specify a port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Set the number of threads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Define the length of a password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Resume previous attacks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Attack multiple servers</a:t>
            </a:r>
            <a:endParaRPr>
              <a:solidFill>
                <a:schemeClr val="dk1"/>
              </a:solidFill>
            </a:endParaRPr>
          </a:p>
          <a:p>
            <a:pPr indent="0" lvl="0" marL="457200" rtl="0" algn="l">
              <a:spcBef>
                <a:spcPts val="1200"/>
              </a:spcBef>
              <a:spcAft>
                <a:spcPts val="0"/>
              </a:spcAft>
              <a:buNone/>
            </a:pPr>
            <a:r>
              <a:t/>
            </a:r>
            <a:endParaRPr>
              <a:solidFill>
                <a:schemeClr val="dk1"/>
              </a:solidFill>
            </a:endParaRPr>
          </a:p>
          <a:p>
            <a:pPr indent="0" lvl="0" marL="45720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rPr lang="en">
                <a:solidFill>
                  <a:schemeClr val="dk1"/>
                </a:solidFill>
              </a:rPr>
              <a:t>*</a:t>
            </a:r>
            <a:r>
              <a:rPr b="1" lang="en">
                <a:solidFill>
                  <a:schemeClr val="dk1"/>
                </a:solidFill>
              </a:rPr>
              <a:t>hydra command generator</a:t>
            </a:r>
            <a:r>
              <a:rPr lang="en">
                <a:solidFill>
                  <a:schemeClr val="dk1"/>
                </a:solidFill>
              </a:rPr>
              <a:t>: </a:t>
            </a:r>
            <a:r>
              <a:rPr lang="en" u="sng">
                <a:solidFill>
                  <a:schemeClr val="hlink"/>
                </a:solidFill>
                <a:hlinkClick r:id="rId3"/>
              </a:rPr>
              <a:t>https://www.stationx.net/how-to-use-hydra/</a:t>
            </a:r>
            <a:endParaRPr>
              <a:solidFill>
                <a:schemeClr val="dk1"/>
              </a:solidFill>
            </a:endParaRPr>
          </a:p>
        </p:txBody>
      </p:sp>
      <p:pic>
        <p:nvPicPr>
          <p:cNvPr id="153" name="Google Shape;153;p26"/>
          <p:cNvPicPr preferRelativeResize="0"/>
          <p:nvPr/>
        </p:nvPicPr>
        <p:blipFill>
          <a:blip r:embed="rId4">
            <a:alphaModFix/>
          </a:blip>
          <a:stretch>
            <a:fillRect/>
          </a:stretch>
        </p:blipFill>
        <p:spPr>
          <a:xfrm>
            <a:off x="5453105" y="1017725"/>
            <a:ext cx="2154281" cy="28723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7"/>
          <p:cNvPicPr preferRelativeResize="0"/>
          <p:nvPr/>
        </p:nvPicPr>
        <p:blipFill>
          <a:blip r:embed="rId3">
            <a:alphaModFix/>
          </a:blip>
          <a:stretch>
            <a:fillRect/>
          </a:stretch>
        </p:blipFill>
        <p:spPr>
          <a:xfrm>
            <a:off x="311700" y="1098000"/>
            <a:ext cx="3919000" cy="3982550"/>
          </a:xfrm>
          <a:prstGeom prst="rect">
            <a:avLst/>
          </a:prstGeom>
          <a:noFill/>
          <a:ln>
            <a:noFill/>
          </a:ln>
        </p:spPr>
      </p:pic>
      <p:pic>
        <p:nvPicPr>
          <p:cNvPr id="159" name="Google Shape;159;p27"/>
          <p:cNvPicPr preferRelativeResize="0"/>
          <p:nvPr/>
        </p:nvPicPr>
        <p:blipFill>
          <a:blip r:embed="rId4">
            <a:alphaModFix/>
          </a:blip>
          <a:stretch>
            <a:fillRect/>
          </a:stretch>
        </p:blipFill>
        <p:spPr>
          <a:xfrm>
            <a:off x="4717500" y="1098000"/>
            <a:ext cx="4114800" cy="3982551"/>
          </a:xfrm>
          <a:prstGeom prst="rect">
            <a:avLst/>
          </a:prstGeom>
          <a:noFill/>
          <a:ln>
            <a:noFill/>
          </a:ln>
        </p:spPr>
      </p:pic>
      <p:sp>
        <p:nvSpPr>
          <p:cNvPr id="160" name="Google Shape;160;p27"/>
          <p:cNvSpPr txBox="1"/>
          <p:nvPr/>
        </p:nvSpPr>
        <p:spPr>
          <a:xfrm>
            <a:off x="2154075" y="1735800"/>
            <a:ext cx="4338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0000"/>
                </a:solidFill>
                <a:latin typeface="Proxima Nova"/>
                <a:ea typeface="Proxima Nova"/>
                <a:cs typeface="Proxima Nova"/>
                <a:sym typeface="Proxima Nova"/>
              </a:rPr>
              <a:t>1</a:t>
            </a:r>
            <a:endParaRPr b="1" sz="1800">
              <a:solidFill>
                <a:srgbClr val="FF0000"/>
              </a:solidFill>
              <a:latin typeface="Proxima Nova"/>
              <a:ea typeface="Proxima Nova"/>
              <a:cs typeface="Proxima Nova"/>
              <a:sym typeface="Proxima Nova"/>
            </a:endParaRPr>
          </a:p>
        </p:txBody>
      </p:sp>
      <p:sp>
        <p:nvSpPr>
          <p:cNvPr id="161" name="Google Shape;161;p27"/>
          <p:cNvSpPr txBox="1"/>
          <p:nvPr/>
        </p:nvSpPr>
        <p:spPr>
          <a:xfrm>
            <a:off x="3385250" y="2851075"/>
            <a:ext cx="4338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0000"/>
                </a:solidFill>
                <a:latin typeface="Proxima Nova"/>
                <a:ea typeface="Proxima Nova"/>
                <a:cs typeface="Proxima Nova"/>
                <a:sym typeface="Proxima Nova"/>
              </a:rPr>
              <a:t>2</a:t>
            </a:r>
            <a:endParaRPr b="1" sz="1800">
              <a:solidFill>
                <a:srgbClr val="FF0000"/>
              </a:solidFill>
              <a:latin typeface="Proxima Nova"/>
              <a:ea typeface="Proxima Nova"/>
              <a:cs typeface="Proxima Nova"/>
              <a:sym typeface="Proxima Nova"/>
            </a:endParaRPr>
          </a:p>
        </p:txBody>
      </p:sp>
      <p:sp>
        <p:nvSpPr>
          <p:cNvPr id="162" name="Google Shape;162;p27"/>
          <p:cNvSpPr txBox="1"/>
          <p:nvPr/>
        </p:nvSpPr>
        <p:spPr>
          <a:xfrm>
            <a:off x="2053000" y="3195025"/>
            <a:ext cx="4338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0000"/>
                </a:solidFill>
                <a:latin typeface="Proxima Nova"/>
                <a:ea typeface="Proxima Nova"/>
                <a:cs typeface="Proxima Nova"/>
                <a:sym typeface="Proxima Nova"/>
              </a:rPr>
              <a:t>3</a:t>
            </a:r>
            <a:endParaRPr b="1" sz="1800">
              <a:solidFill>
                <a:srgbClr val="FF0000"/>
              </a:solidFill>
              <a:latin typeface="Proxima Nova"/>
              <a:ea typeface="Proxima Nova"/>
              <a:cs typeface="Proxima Nova"/>
              <a:sym typeface="Proxima Nova"/>
            </a:endParaRPr>
          </a:p>
        </p:txBody>
      </p:sp>
      <p:sp>
        <p:nvSpPr>
          <p:cNvPr id="163" name="Google Shape;163;p27"/>
          <p:cNvSpPr txBox="1"/>
          <p:nvPr/>
        </p:nvSpPr>
        <p:spPr>
          <a:xfrm>
            <a:off x="6558000" y="1787575"/>
            <a:ext cx="4338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0000"/>
                </a:solidFill>
                <a:latin typeface="Proxima Nova"/>
                <a:ea typeface="Proxima Nova"/>
                <a:cs typeface="Proxima Nova"/>
                <a:sym typeface="Proxima Nova"/>
              </a:rPr>
              <a:t>4</a:t>
            </a:r>
            <a:endParaRPr b="1" sz="1800">
              <a:solidFill>
                <a:srgbClr val="FF0000"/>
              </a:solidFill>
              <a:latin typeface="Proxima Nova"/>
              <a:ea typeface="Proxima Nova"/>
              <a:cs typeface="Proxima Nova"/>
              <a:sym typeface="Proxima Nova"/>
            </a:endParaRPr>
          </a:p>
        </p:txBody>
      </p:sp>
      <p:sp>
        <p:nvSpPr>
          <p:cNvPr id="164" name="Google Shape;164;p27"/>
          <p:cNvSpPr txBox="1"/>
          <p:nvPr/>
        </p:nvSpPr>
        <p:spPr>
          <a:xfrm>
            <a:off x="6558000" y="2851075"/>
            <a:ext cx="4338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0000"/>
                </a:solidFill>
                <a:latin typeface="Proxima Nova"/>
                <a:ea typeface="Proxima Nova"/>
                <a:cs typeface="Proxima Nova"/>
                <a:sym typeface="Proxima Nova"/>
              </a:rPr>
              <a:t> 5</a:t>
            </a:r>
            <a:endParaRPr b="1" sz="1800">
              <a:solidFill>
                <a:srgbClr val="FF0000"/>
              </a:solidFill>
              <a:latin typeface="Proxima Nova"/>
              <a:ea typeface="Proxima Nova"/>
              <a:cs typeface="Proxima Nova"/>
              <a:sym typeface="Proxima Nova"/>
            </a:endParaRPr>
          </a:p>
        </p:txBody>
      </p:sp>
      <p:sp>
        <p:nvSpPr>
          <p:cNvPr id="165" name="Google Shape;16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xHydra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28"/>
          <p:cNvPicPr preferRelativeResize="0"/>
          <p:nvPr/>
        </p:nvPicPr>
        <p:blipFill>
          <a:blip r:embed="rId3">
            <a:alphaModFix/>
          </a:blip>
          <a:stretch>
            <a:fillRect/>
          </a:stretch>
        </p:blipFill>
        <p:spPr>
          <a:xfrm>
            <a:off x="0" y="0"/>
            <a:ext cx="9144000" cy="5143500"/>
          </a:xfrm>
          <a:prstGeom prst="rect">
            <a:avLst/>
          </a:prstGeom>
          <a:noFill/>
          <a:ln>
            <a:noFill/>
          </a:ln>
        </p:spPr>
      </p:pic>
      <p:sp>
        <p:nvSpPr>
          <p:cNvPr id="171" name="Google Shape;171;p28"/>
          <p:cNvSpPr txBox="1"/>
          <p:nvPr/>
        </p:nvSpPr>
        <p:spPr>
          <a:xfrm>
            <a:off x="236850" y="3611950"/>
            <a:ext cx="8670300" cy="1268400"/>
          </a:xfrm>
          <a:prstGeom prst="rect">
            <a:avLst/>
          </a:prstGeom>
          <a:noFill/>
          <a:ln>
            <a:noFill/>
          </a:ln>
          <a:effectLst>
            <a:outerShdw blurRad="57150" rotWithShape="0" algn="bl" dir="5400000" dist="19050">
              <a:srgbClr val="000000"/>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8000">
                <a:solidFill>
                  <a:srgbClr val="FFFFFF"/>
                </a:solidFill>
                <a:latin typeface="New Rocker"/>
                <a:ea typeface="New Rocker"/>
                <a:cs typeface="New Rocker"/>
                <a:sym typeface="New Rocker"/>
              </a:rPr>
              <a:t>Demonstration</a:t>
            </a:r>
            <a:endParaRPr b="1" sz="8000">
              <a:solidFill>
                <a:srgbClr val="FFFFFF"/>
              </a:solidFill>
              <a:latin typeface="New Rocker"/>
              <a:ea typeface="New Rocker"/>
              <a:cs typeface="New Rocker"/>
              <a:sym typeface="New Rocker"/>
            </a:endParaRPr>
          </a:p>
        </p:txBody>
      </p:sp>
      <p:pic>
        <p:nvPicPr>
          <p:cNvPr id="172" name="Google Shape;172;p28" title="godzilla.mp3">
            <a:hlinkClick r:id="rId4"/>
          </p:cNvPr>
          <p:cNvPicPr preferRelativeResize="0"/>
          <p:nvPr/>
        </p:nvPicPr>
        <p:blipFill>
          <a:blip r:embed="rId5">
            <a:alphaModFix/>
          </a:blip>
          <a:stretch>
            <a:fillRect/>
          </a:stretch>
        </p:blipFill>
        <p:spPr>
          <a:xfrm>
            <a:off x="8449950" y="4423150"/>
            <a:ext cx="457200" cy="457200"/>
          </a:xfrm>
          <a:prstGeom prst="rect">
            <a:avLst/>
          </a:prstGeom>
          <a:noFill/>
          <a:ln>
            <a:noFill/>
          </a:ln>
        </p:spPr>
      </p:pic>
      <p:pic>
        <p:nvPicPr>
          <p:cNvPr id="173" name="Google Shape;173;p28"/>
          <p:cNvPicPr preferRelativeResize="0"/>
          <p:nvPr/>
        </p:nvPicPr>
        <p:blipFill>
          <a:blip r:embed="rId6">
            <a:alphaModFix/>
          </a:blip>
          <a:stretch>
            <a:fillRect/>
          </a:stretch>
        </p:blipFill>
        <p:spPr>
          <a:xfrm>
            <a:off x="3907988" y="852750"/>
            <a:ext cx="1418725" cy="1418725"/>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2000"/>
                                        <p:tgtEl>
                                          <p:spTgt spid="1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9"/>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Summary</a:t>
            </a:r>
            <a:endParaRPr/>
          </a:p>
        </p:txBody>
      </p:sp>
      <p:sp>
        <p:nvSpPr>
          <p:cNvPr id="179" name="Google Shape;179;p29"/>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 Recap and Potential Impact</a:t>
            </a:r>
            <a:endParaRPr/>
          </a:p>
        </p:txBody>
      </p:sp>
      <p:pic>
        <p:nvPicPr>
          <p:cNvPr id="180" name="Google Shape;180;p29"/>
          <p:cNvPicPr preferRelativeResize="0"/>
          <p:nvPr/>
        </p:nvPicPr>
        <p:blipFill>
          <a:blip r:embed="rId3">
            <a:alphaModFix/>
          </a:blip>
          <a:stretch>
            <a:fillRect/>
          </a:stretch>
        </p:blipFill>
        <p:spPr>
          <a:xfrm>
            <a:off x="4731050" y="368363"/>
            <a:ext cx="4406775" cy="44067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Demonstration Recap</a:t>
            </a:r>
            <a:endParaRPr/>
          </a:p>
        </p:txBody>
      </p:sp>
      <p:sp>
        <p:nvSpPr>
          <p:cNvPr id="186" name="Google Shape;186;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Arial"/>
                <a:ea typeface="Arial"/>
                <a:cs typeface="Arial"/>
                <a:sym typeface="Arial"/>
              </a:rPr>
              <a:t>Host: Kali Linux 2024.2- 192.168.56.104</a:t>
            </a:r>
            <a:endParaRPr>
              <a:solidFill>
                <a:schemeClr val="dk1"/>
              </a:solidFill>
              <a:latin typeface="Arial"/>
              <a:ea typeface="Arial"/>
              <a:cs typeface="Arial"/>
              <a:sym typeface="Arial"/>
            </a:endParaRPr>
          </a:p>
          <a:p>
            <a:pPr indent="-342900" lvl="0" marL="457200" rtl="0" algn="l">
              <a:spcBef>
                <a:spcPts val="1200"/>
              </a:spcBef>
              <a:spcAft>
                <a:spcPts val="0"/>
              </a:spcAft>
              <a:buClr>
                <a:schemeClr val="dk1"/>
              </a:buClr>
              <a:buSzPts val="1800"/>
              <a:buFont typeface="Arial"/>
              <a:buChar char="★"/>
            </a:pPr>
            <a:r>
              <a:rPr lang="en">
                <a:solidFill>
                  <a:schemeClr val="dk1"/>
                </a:solidFill>
                <a:latin typeface="Arial"/>
                <a:ea typeface="Arial"/>
                <a:cs typeface="Arial"/>
                <a:sym typeface="Arial"/>
              </a:rPr>
              <a:t>Target 1: Ubuntu with Web Goat 192.168.56.105 (http-post-form)</a:t>
            </a:r>
            <a:endParaRPr>
              <a:solidFill>
                <a:schemeClr val="dk1"/>
              </a:solidFill>
              <a:latin typeface="Arial"/>
              <a:ea typeface="Arial"/>
              <a:cs typeface="Arial"/>
              <a:sym typeface="Arial"/>
            </a:endParaRPr>
          </a:p>
          <a:p>
            <a:pPr indent="-342900" lvl="0" marL="457200" rtl="0" algn="l">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Target 2: Metasploitable 2 192.168.56.106 (FTP)</a:t>
            </a:r>
            <a:endParaRPr>
              <a:solidFill>
                <a:schemeClr val="dk1"/>
              </a:solidFill>
              <a:latin typeface="Arial"/>
              <a:ea typeface="Arial"/>
              <a:cs typeface="Arial"/>
              <a:sym typeface="Arial"/>
            </a:endParaRPr>
          </a:p>
          <a:p>
            <a:pPr indent="-342900" lvl="0" marL="457200" rtl="0" algn="l">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Target 3: Windows 11 Home 192.168.56.107 (SSH)</a:t>
            </a:r>
            <a:endParaRPr>
              <a:solidFill>
                <a:schemeClr val="dk1"/>
              </a:solidFill>
              <a:latin typeface="Arial"/>
              <a:ea typeface="Arial"/>
              <a:cs typeface="Arial"/>
              <a:sym typeface="Arial"/>
            </a:endParaRPr>
          </a:p>
          <a:p>
            <a:pPr indent="-342900" lvl="0" marL="457200" rtl="0" algn="l">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Target 4: Windows 11 Enterprise 192.168.56.108 (RDP)</a:t>
            </a:r>
            <a:endParaRPr>
              <a:solidFill>
                <a:schemeClr val="dk1"/>
              </a:solidFill>
              <a:latin typeface="Arial"/>
              <a:ea typeface="Arial"/>
              <a:cs typeface="Arial"/>
              <a:sym typeface="Arial"/>
            </a:endParaRPr>
          </a:p>
          <a:p>
            <a:pPr indent="-342900" lvl="0" marL="457200" rtl="0" algn="l">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Target 5: Ubuntu 24 192.168.56.109 (Telnet)</a:t>
            </a:r>
            <a:endParaRPr>
              <a:solidFill>
                <a:schemeClr val="dk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1"/>
          <p:cNvSpPr txBox="1"/>
          <p:nvPr>
            <p:ph type="title"/>
          </p:nvPr>
        </p:nvSpPr>
        <p:spPr>
          <a:xfrm>
            <a:off x="311700" y="727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Tools Used</a:t>
            </a:r>
            <a:endParaRPr/>
          </a:p>
        </p:txBody>
      </p:sp>
      <p:sp>
        <p:nvSpPr>
          <p:cNvPr id="192" name="Google Shape;192;p31"/>
          <p:cNvSpPr txBox="1"/>
          <p:nvPr>
            <p:ph idx="1" type="body"/>
          </p:nvPr>
        </p:nvSpPr>
        <p:spPr>
          <a:xfrm>
            <a:off x="311700" y="738800"/>
            <a:ext cx="8520600" cy="421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Oracle VM Virtual Box 7.0- </a:t>
            </a:r>
            <a:r>
              <a:rPr lang="en" u="sng">
                <a:solidFill>
                  <a:schemeClr val="hlink"/>
                </a:solidFill>
                <a:hlinkClick r:id="rId3"/>
              </a:rPr>
              <a:t>https://www.virtualbox.org/wiki/Downloads</a:t>
            </a:r>
            <a:endParaRPr/>
          </a:p>
          <a:p>
            <a:pPr indent="0" lvl="0" marL="0" rtl="0" algn="l">
              <a:spcBef>
                <a:spcPts val="1200"/>
              </a:spcBef>
              <a:spcAft>
                <a:spcPts val="0"/>
              </a:spcAft>
              <a:buNone/>
            </a:pPr>
            <a:r>
              <a:rPr lang="en"/>
              <a:t>Metasploitable 2- </a:t>
            </a:r>
            <a:r>
              <a:rPr lang="en" u="sng">
                <a:solidFill>
                  <a:schemeClr val="hlink"/>
                </a:solidFill>
                <a:hlinkClick r:id="rId4"/>
              </a:rPr>
              <a:t>https://sourceforge.net/projects/metasploitable/</a:t>
            </a:r>
            <a:endParaRPr/>
          </a:p>
          <a:p>
            <a:pPr indent="0" lvl="0" marL="0" rtl="0" algn="l">
              <a:spcBef>
                <a:spcPts val="1200"/>
              </a:spcBef>
              <a:spcAft>
                <a:spcPts val="0"/>
              </a:spcAft>
              <a:buNone/>
            </a:pPr>
            <a:r>
              <a:rPr lang="en"/>
              <a:t>Kali Linux 2024.2- </a:t>
            </a:r>
            <a:r>
              <a:rPr lang="en" u="sng">
                <a:solidFill>
                  <a:schemeClr val="hlink"/>
                </a:solidFill>
                <a:hlinkClick r:id="rId5"/>
              </a:rPr>
              <a:t>https://www.kali.org/get-kali/#kali-virtual-machines</a:t>
            </a:r>
            <a:endParaRPr/>
          </a:p>
          <a:p>
            <a:pPr indent="0" lvl="0" marL="0" rtl="0" algn="l">
              <a:spcBef>
                <a:spcPts val="1200"/>
              </a:spcBef>
              <a:spcAft>
                <a:spcPts val="0"/>
              </a:spcAft>
              <a:buNone/>
            </a:pPr>
            <a:r>
              <a:rPr lang="en"/>
              <a:t>THC-Hydra </a:t>
            </a:r>
            <a:r>
              <a:rPr lang="en" u="sng">
                <a:solidFill>
                  <a:schemeClr val="hlink"/>
                </a:solidFill>
                <a:hlinkClick r:id="rId6"/>
              </a:rPr>
              <a:t>https://github.com/vanhauser-thc/thc-hydra</a:t>
            </a:r>
            <a:endParaRPr/>
          </a:p>
          <a:p>
            <a:pPr indent="0" lvl="0" marL="0" rtl="0" algn="l">
              <a:spcBef>
                <a:spcPts val="1200"/>
              </a:spcBef>
              <a:spcAft>
                <a:spcPts val="0"/>
              </a:spcAft>
              <a:buNone/>
            </a:pPr>
            <a:r>
              <a:rPr lang="en"/>
              <a:t>Ubuntu 24.04LTS- </a:t>
            </a:r>
            <a:r>
              <a:rPr lang="en" u="sng">
                <a:solidFill>
                  <a:schemeClr val="hlink"/>
                </a:solidFill>
                <a:hlinkClick r:id="rId7"/>
              </a:rPr>
              <a:t>https://ubuntu.com/download/desktop</a:t>
            </a:r>
            <a:endParaRPr/>
          </a:p>
          <a:p>
            <a:pPr indent="0" lvl="0" marL="0" rtl="0" algn="l">
              <a:spcBef>
                <a:spcPts val="1200"/>
              </a:spcBef>
              <a:spcAft>
                <a:spcPts val="0"/>
              </a:spcAft>
              <a:buNone/>
            </a:pPr>
            <a:r>
              <a:rPr lang="en"/>
              <a:t>Remmina- </a:t>
            </a:r>
            <a:r>
              <a:rPr lang="en" u="sng">
                <a:solidFill>
                  <a:schemeClr val="hlink"/>
                </a:solidFill>
                <a:hlinkClick r:id="rId8"/>
              </a:rPr>
              <a:t>Github</a:t>
            </a:r>
            <a:r>
              <a:rPr lang="en"/>
              <a:t> &amp; </a:t>
            </a:r>
            <a:r>
              <a:rPr lang="en" u="sng">
                <a:solidFill>
                  <a:schemeClr val="hlink"/>
                </a:solidFill>
                <a:hlinkClick r:id="rId9"/>
              </a:rPr>
              <a:t>Direct Download</a:t>
            </a:r>
            <a:endParaRPr/>
          </a:p>
          <a:p>
            <a:pPr indent="0" lvl="0" marL="0" rtl="0" algn="l">
              <a:spcBef>
                <a:spcPts val="1200"/>
              </a:spcBef>
              <a:spcAft>
                <a:spcPts val="0"/>
              </a:spcAft>
              <a:buNone/>
            </a:pPr>
            <a:r>
              <a:rPr lang="en"/>
              <a:t>Nmap- </a:t>
            </a:r>
            <a:r>
              <a:rPr lang="en" u="sng">
                <a:solidFill>
                  <a:schemeClr val="hlink"/>
                </a:solidFill>
                <a:hlinkClick r:id="rId10"/>
              </a:rPr>
              <a:t>Github</a:t>
            </a:r>
            <a:r>
              <a:rPr lang="en"/>
              <a:t> &amp; </a:t>
            </a:r>
            <a:r>
              <a:rPr lang="en" u="sng">
                <a:solidFill>
                  <a:schemeClr val="hlink"/>
                </a:solidFill>
                <a:hlinkClick r:id="rId11"/>
              </a:rPr>
              <a:t>Direct Download</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Hydra Summary</a:t>
            </a:r>
            <a:endParaRPr/>
          </a:p>
        </p:txBody>
      </p:sp>
      <p:sp>
        <p:nvSpPr>
          <p:cNvPr id="69" name="Google Shape;69;p14"/>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Meet the Monster</a:t>
            </a:r>
            <a:endParaRPr/>
          </a:p>
        </p:txBody>
      </p:sp>
      <p:pic>
        <p:nvPicPr>
          <p:cNvPr id="70" name="Google Shape;70;p14"/>
          <p:cNvPicPr preferRelativeResize="0"/>
          <p:nvPr/>
        </p:nvPicPr>
        <p:blipFill>
          <a:blip r:embed="rId3">
            <a:alphaModFix/>
          </a:blip>
          <a:stretch>
            <a:fillRect/>
          </a:stretch>
        </p:blipFill>
        <p:spPr>
          <a:xfrm>
            <a:off x="4731050" y="368363"/>
            <a:ext cx="4406775" cy="44067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Potential Impact</a:t>
            </a:r>
            <a:endParaRPr/>
          </a:p>
        </p:txBody>
      </p:sp>
      <p:sp>
        <p:nvSpPr>
          <p:cNvPr id="198" name="Google Shape;198;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Sensitive d</a:t>
            </a:r>
            <a:r>
              <a:rPr lang="en">
                <a:solidFill>
                  <a:schemeClr val="dk1"/>
                </a:solidFill>
              </a:rPr>
              <a:t>ata leaks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Financial loss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Stolen intellectual property</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Online vandalism</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Reputational damage</a:t>
            </a:r>
            <a:endParaRPr>
              <a:solidFill>
                <a:schemeClr val="dk1"/>
              </a:solidFill>
            </a:endParaRPr>
          </a:p>
        </p:txBody>
      </p:sp>
      <p:pic>
        <p:nvPicPr>
          <p:cNvPr id="199" name="Google Shape;199;p32"/>
          <p:cNvPicPr preferRelativeResize="0"/>
          <p:nvPr/>
        </p:nvPicPr>
        <p:blipFill>
          <a:blip r:embed="rId3">
            <a:alphaModFix/>
          </a:blip>
          <a:stretch>
            <a:fillRect/>
          </a:stretch>
        </p:blipFill>
        <p:spPr>
          <a:xfrm>
            <a:off x="4096975" y="1017728"/>
            <a:ext cx="4555200" cy="3416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Mitigation</a:t>
            </a:r>
            <a:endParaRPr/>
          </a:p>
        </p:txBody>
      </p:sp>
      <p:sp>
        <p:nvSpPr>
          <p:cNvPr id="205" name="Google Shape;205;p3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Defending Against Hydra Attacks</a:t>
            </a:r>
            <a:endParaRPr/>
          </a:p>
        </p:txBody>
      </p:sp>
      <p:pic>
        <p:nvPicPr>
          <p:cNvPr id="206" name="Google Shape;206;p33"/>
          <p:cNvPicPr preferRelativeResize="0"/>
          <p:nvPr/>
        </p:nvPicPr>
        <p:blipFill>
          <a:blip r:embed="rId3">
            <a:alphaModFix/>
          </a:blip>
          <a:stretch>
            <a:fillRect/>
          </a:stretch>
        </p:blipFill>
        <p:spPr>
          <a:xfrm>
            <a:off x="4731050" y="368363"/>
            <a:ext cx="4406775" cy="44067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Mitigating Hydra Attacks</a:t>
            </a:r>
            <a:endParaRPr/>
          </a:p>
        </p:txBody>
      </p:sp>
      <p:grpSp>
        <p:nvGrpSpPr>
          <p:cNvPr id="212" name="Google Shape;212;p34"/>
          <p:cNvGrpSpPr/>
          <p:nvPr/>
        </p:nvGrpSpPr>
        <p:grpSpPr>
          <a:xfrm>
            <a:off x="4295450" y="2571750"/>
            <a:ext cx="4536849" cy="2372400"/>
            <a:chOff x="1721150" y="3252100"/>
            <a:chExt cx="4536849" cy="2372400"/>
          </a:xfrm>
        </p:grpSpPr>
        <p:grpSp>
          <p:nvGrpSpPr>
            <p:cNvPr id="213" name="Google Shape;213;p34"/>
            <p:cNvGrpSpPr/>
            <p:nvPr/>
          </p:nvGrpSpPr>
          <p:grpSpPr>
            <a:xfrm>
              <a:off x="1721150" y="3252100"/>
              <a:ext cx="4536849" cy="2372400"/>
              <a:chOff x="1721150" y="3252100"/>
              <a:chExt cx="4536849" cy="2372400"/>
            </a:xfrm>
          </p:grpSpPr>
          <p:pic>
            <p:nvPicPr>
              <p:cNvPr id="214" name="Google Shape;214;p34"/>
              <p:cNvPicPr preferRelativeResize="0"/>
              <p:nvPr/>
            </p:nvPicPr>
            <p:blipFill rotWithShape="1">
              <a:blip r:embed="rId3">
                <a:alphaModFix/>
              </a:blip>
              <a:srcRect b="0" l="0" r="0" t="4058"/>
              <a:stretch/>
            </p:blipFill>
            <p:spPr>
              <a:xfrm>
                <a:off x="1721150" y="3252100"/>
                <a:ext cx="4536849" cy="2372400"/>
              </a:xfrm>
              <a:prstGeom prst="rect">
                <a:avLst/>
              </a:prstGeom>
              <a:noFill/>
              <a:ln>
                <a:noFill/>
              </a:ln>
            </p:spPr>
          </p:pic>
          <p:sp>
            <p:nvSpPr>
              <p:cNvPr id="215" name="Google Shape;215;p34"/>
              <p:cNvSpPr/>
              <p:nvPr/>
            </p:nvSpPr>
            <p:spPr>
              <a:xfrm>
                <a:off x="5083450" y="4162825"/>
                <a:ext cx="1060800" cy="1070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grpSp>
        <p:grpSp>
          <p:nvGrpSpPr>
            <p:cNvPr id="216" name="Google Shape;216;p34"/>
            <p:cNvGrpSpPr/>
            <p:nvPr/>
          </p:nvGrpSpPr>
          <p:grpSpPr>
            <a:xfrm>
              <a:off x="4866363" y="4112801"/>
              <a:ext cx="1063679" cy="1324282"/>
              <a:chOff x="7074175" y="4354575"/>
              <a:chExt cx="1300500" cy="1619125"/>
            </a:xfrm>
          </p:grpSpPr>
          <p:pic>
            <p:nvPicPr>
              <p:cNvPr id="217" name="Google Shape;217;p34"/>
              <p:cNvPicPr preferRelativeResize="0"/>
              <p:nvPr/>
            </p:nvPicPr>
            <p:blipFill>
              <a:blip r:embed="rId4">
                <a:alphaModFix/>
              </a:blip>
              <a:stretch>
                <a:fillRect/>
              </a:stretch>
            </p:blipFill>
            <p:spPr>
              <a:xfrm>
                <a:off x="7074175" y="4354575"/>
                <a:ext cx="1300500" cy="1300500"/>
              </a:xfrm>
              <a:prstGeom prst="rect">
                <a:avLst/>
              </a:prstGeom>
              <a:noFill/>
              <a:ln>
                <a:noFill/>
              </a:ln>
            </p:spPr>
          </p:pic>
          <p:sp>
            <p:nvSpPr>
              <p:cNvPr id="218" name="Google Shape;218;p34"/>
              <p:cNvSpPr txBox="1"/>
              <p:nvPr/>
            </p:nvSpPr>
            <p:spPr>
              <a:xfrm>
                <a:off x="7373875" y="5484400"/>
                <a:ext cx="1000800" cy="48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00"/>
                    </a:solidFill>
                    <a:latin typeface="Creepster"/>
                    <a:ea typeface="Creepster"/>
                    <a:cs typeface="Creepster"/>
                    <a:sym typeface="Creepster"/>
                  </a:rPr>
                  <a:t>Attacker</a:t>
                </a:r>
                <a:endParaRPr>
                  <a:solidFill>
                    <a:srgbClr val="FF0000"/>
                  </a:solidFill>
                  <a:latin typeface="Creepster"/>
                  <a:ea typeface="Creepster"/>
                  <a:cs typeface="Creepster"/>
                  <a:sym typeface="Creepster"/>
                </a:endParaRPr>
              </a:p>
            </p:txBody>
          </p:sp>
        </p:grpSp>
        <p:pic>
          <p:nvPicPr>
            <p:cNvPr id="219" name="Google Shape;219;p34"/>
            <p:cNvPicPr preferRelativeResize="0"/>
            <p:nvPr/>
          </p:nvPicPr>
          <p:blipFill>
            <a:blip r:embed="rId5">
              <a:alphaModFix/>
            </a:blip>
            <a:stretch>
              <a:fillRect/>
            </a:stretch>
          </p:blipFill>
          <p:spPr>
            <a:xfrm>
              <a:off x="2909550" y="3462351"/>
              <a:ext cx="1340725" cy="742900"/>
            </a:xfrm>
            <a:prstGeom prst="rect">
              <a:avLst/>
            </a:prstGeom>
            <a:noFill/>
            <a:ln>
              <a:noFill/>
            </a:ln>
          </p:spPr>
        </p:pic>
      </p:grpSp>
      <p:sp>
        <p:nvSpPr>
          <p:cNvPr id="220" name="Google Shape;220;p34"/>
          <p:cNvSpPr txBox="1"/>
          <p:nvPr>
            <p:ph idx="1" type="body"/>
          </p:nvPr>
        </p:nvSpPr>
        <p:spPr>
          <a:xfrm>
            <a:off x="311700" y="1152475"/>
            <a:ext cx="4071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Keep systems updated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Implement account lockout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Set up multi-factor authentication and/or CAPTCHA</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Follow NIST password guidelines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Use IDS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Monitor and restrict access</a:t>
            </a:r>
            <a:endParaRPr>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4" name="Shape 224"/>
        <p:cNvGrpSpPr/>
        <p:nvPr/>
      </p:nvGrpSpPr>
      <p:grpSpPr>
        <a:xfrm>
          <a:off x="0" y="0"/>
          <a:ext cx="0" cy="0"/>
          <a:chOff x="0" y="0"/>
          <a:chExt cx="0" cy="0"/>
        </a:xfrm>
      </p:grpSpPr>
      <p:pic>
        <p:nvPicPr>
          <p:cNvPr id="225" name="Google Shape;225;p35"/>
          <p:cNvPicPr preferRelativeResize="0"/>
          <p:nvPr/>
        </p:nvPicPr>
        <p:blipFill>
          <a:blip r:embed="rId3">
            <a:alphaModFix/>
          </a:blip>
          <a:stretch>
            <a:fillRect/>
          </a:stretch>
        </p:blipFill>
        <p:spPr>
          <a:xfrm>
            <a:off x="1757525" y="-5200"/>
            <a:ext cx="5143500" cy="5143500"/>
          </a:xfrm>
          <a:prstGeom prst="rect">
            <a:avLst/>
          </a:prstGeom>
          <a:noFill/>
          <a:ln>
            <a:noFill/>
          </a:ln>
        </p:spPr>
      </p:pic>
      <p:sp>
        <p:nvSpPr>
          <p:cNvPr id="226" name="Google Shape;226;p35"/>
          <p:cNvSpPr txBox="1"/>
          <p:nvPr/>
        </p:nvSpPr>
        <p:spPr>
          <a:xfrm>
            <a:off x="1172425" y="-76200"/>
            <a:ext cx="6303300" cy="882600"/>
          </a:xfrm>
          <a:prstGeom prst="rect">
            <a:avLst/>
          </a:prstGeom>
          <a:noFill/>
          <a:ln>
            <a:noFill/>
          </a:ln>
          <a:effectLst>
            <a:outerShdw blurRad="42863" rotWithShape="0" algn="bl" dir="17580000" dist="85725">
              <a:srgbClr val="000000">
                <a:alpha val="87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4500">
                <a:solidFill>
                  <a:srgbClr val="FFFFFF"/>
                </a:solidFill>
                <a:latin typeface="Impact"/>
                <a:ea typeface="Impact"/>
                <a:cs typeface="Impact"/>
                <a:sym typeface="Impact"/>
              </a:rPr>
              <a:t>Questions</a:t>
            </a:r>
            <a:endParaRPr b="1" sz="4500">
              <a:solidFill>
                <a:srgbClr val="FFFFFF"/>
              </a:solidFill>
              <a:latin typeface="Impact"/>
              <a:ea typeface="Impact"/>
              <a:cs typeface="Impact"/>
              <a:sym typeface="Impact"/>
            </a:endParaRPr>
          </a:p>
        </p:txBody>
      </p:sp>
      <p:sp>
        <p:nvSpPr>
          <p:cNvPr id="227" name="Google Shape;227;p35"/>
          <p:cNvSpPr txBox="1"/>
          <p:nvPr/>
        </p:nvSpPr>
        <p:spPr>
          <a:xfrm>
            <a:off x="7019550" y="3026225"/>
            <a:ext cx="54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82B131"/>
                </a:solidFill>
                <a:latin typeface="Proxima Nova"/>
                <a:ea typeface="Proxima Nova"/>
                <a:cs typeface="Proxima Nova"/>
                <a:sym typeface="Proxima Nova"/>
              </a:rPr>
              <a:t>?</a:t>
            </a:r>
            <a:endParaRPr b="1" sz="3000">
              <a:solidFill>
                <a:srgbClr val="82B131"/>
              </a:solidFill>
              <a:latin typeface="Proxima Nova"/>
              <a:ea typeface="Proxima Nova"/>
              <a:cs typeface="Proxima Nova"/>
              <a:sym typeface="Proxima Nova"/>
            </a:endParaRPr>
          </a:p>
        </p:txBody>
      </p:sp>
      <p:sp>
        <p:nvSpPr>
          <p:cNvPr id="228" name="Google Shape;228;p35"/>
          <p:cNvSpPr txBox="1"/>
          <p:nvPr/>
        </p:nvSpPr>
        <p:spPr>
          <a:xfrm>
            <a:off x="7146475" y="312300"/>
            <a:ext cx="5442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7500">
                <a:solidFill>
                  <a:srgbClr val="82B131"/>
                </a:solidFill>
                <a:latin typeface="Proxima Nova"/>
                <a:ea typeface="Proxima Nova"/>
                <a:cs typeface="Proxima Nova"/>
                <a:sym typeface="Proxima Nova"/>
              </a:rPr>
              <a:t>?</a:t>
            </a:r>
            <a:endParaRPr b="1" sz="7500">
              <a:solidFill>
                <a:srgbClr val="82B131"/>
              </a:solidFill>
              <a:latin typeface="Proxima Nova"/>
              <a:ea typeface="Proxima Nova"/>
              <a:cs typeface="Proxima Nova"/>
              <a:sym typeface="Proxima Nova"/>
            </a:endParaRPr>
          </a:p>
        </p:txBody>
      </p:sp>
      <p:sp>
        <p:nvSpPr>
          <p:cNvPr id="229" name="Google Shape;229;p35"/>
          <p:cNvSpPr txBox="1"/>
          <p:nvPr/>
        </p:nvSpPr>
        <p:spPr>
          <a:xfrm>
            <a:off x="8026400" y="3340650"/>
            <a:ext cx="5442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800">
                <a:solidFill>
                  <a:srgbClr val="82B131"/>
                </a:solidFill>
                <a:latin typeface="Proxima Nova"/>
                <a:ea typeface="Proxima Nova"/>
                <a:cs typeface="Proxima Nova"/>
                <a:sym typeface="Proxima Nova"/>
              </a:rPr>
              <a:t>?</a:t>
            </a:r>
            <a:endParaRPr b="1" sz="4800">
              <a:solidFill>
                <a:srgbClr val="82B131"/>
              </a:solidFill>
              <a:latin typeface="Proxima Nova"/>
              <a:ea typeface="Proxima Nova"/>
              <a:cs typeface="Proxima Nova"/>
              <a:sym typeface="Proxima Nova"/>
            </a:endParaRPr>
          </a:p>
        </p:txBody>
      </p:sp>
      <p:sp>
        <p:nvSpPr>
          <p:cNvPr id="230" name="Google Shape;230;p35"/>
          <p:cNvSpPr txBox="1"/>
          <p:nvPr/>
        </p:nvSpPr>
        <p:spPr>
          <a:xfrm>
            <a:off x="7527450" y="2261775"/>
            <a:ext cx="544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82B131"/>
                </a:solidFill>
                <a:latin typeface="Proxima Nova"/>
                <a:ea typeface="Proxima Nova"/>
                <a:cs typeface="Proxima Nova"/>
                <a:sym typeface="Proxima Nova"/>
              </a:rPr>
              <a:t>???</a:t>
            </a:r>
            <a:endParaRPr b="1" sz="1800">
              <a:solidFill>
                <a:srgbClr val="82B131"/>
              </a:solidFill>
              <a:latin typeface="Proxima Nova"/>
              <a:ea typeface="Proxima Nova"/>
              <a:cs typeface="Proxima Nova"/>
              <a:sym typeface="Proxima Nova"/>
            </a:endParaRPr>
          </a:p>
        </p:txBody>
      </p:sp>
      <p:sp>
        <p:nvSpPr>
          <p:cNvPr id="231" name="Google Shape;231;p35"/>
          <p:cNvSpPr txBox="1"/>
          <p:nvPr/>
        </p:nvSpPr>
        <p:spPr>
          <a:xfrm>
            <a:off x="199650" y="2104325"/>
            <a:ext cx="54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82B131"/>
                </a:solidFill>
                <a:latin typeface="Proxima Nova"/>
                <a:ea typeface="Proxima Nova"/>
                <a:cs typeface="Proxima Nova"/>
                <a:sym typeface="Proxima Nova"/>
              </a:rPr>
              <a:t>?</a:t>
            </a:r>
            <a:endParaRPr b="1" sz="3000">
              <a:solidFill>
                <a:srgbClr val="82B131"/>
              </a:solidFill>
              <a:latin typeface="Proxima Nova"/>
              <a:ea typeface="Proxima Nova"/>
              <a:cs typeface="Proxima Nova"/>
              <a:sym typeface="Proxima Nova"/>
            </a:endParaRPr>
          </a:p>
        </p:txBody>
      </p:sp>
      <p:sp>
        <p:nvSpPr>
          <p:cNvPr id="232" name="Google Shape;232;p35"/>
          <p:cNvSpPr txBox="1"/>
          <p:nvPr/>
        </p:nvSpPr>
        <p:spPr>
          <a:xfrm>
            <a:off x="250375" y="152400"/>
            <a:ext cx="5442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7500">
                <a:solidFill>
                  <a:srgbClr val="82B131"/>
                </a:solidFill>
                <a:latin typeface="Proxima Nova"/>
                <a:ea typeface="Proxima Nova"/>
                <a:cs typeface="Proxima Nova"/>
                <a:sym typeface="Proxima Nova"/>
              </a:rPr>
              <a:t>?</a:t>
            </a:r>
            <a:endParaRPr b="1" sz="7500">
              <a:solidFill>
                <a:srgbClr val="82B131"/>
              </a:solidFill>
              <a:latin typeface="Proxima Nova"/>
              <a:ea typeface="Proxima Nova"/>
              <a:cs typeface="Proxima Nova"/>
              <a:sym typeface="Proxima Nova"/>
            </a:endParaRPr>
          </a:p>
        </p:txBody>
      </p:sp>
      <p:sp>
        <p:nvSpPr>
          <p:cNvPr id="233" name="Google Shape;233;p35"/>
          <p:cNvSpPr txBox="1"/>
          <p:nvPr/>
        </p:nvSpPr>
        <p:spPr>
          <a:xfrm>
            <a:off x="1435100" y="1878450"/>
            <a:ext cx="5442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800">
                <a:solidFill>
                  <a:srgbClr val="82B131"/>
                </a:solidFill>
                <a:latin typeface="Proxima Nova"/>
                <a:ea typeface="Proxima Nova"/>
                <a:cs typeface="Proxima Nova"/>
                <a:sym typeface="Proxima Nova"/>
              </a:rPr>
              <a:t>?</a:t>
            </a:r>
            <a:endParaRPr b="1" sz="4800">
              <a:solidFill>
                <a:srgbClr val="82B131"/>
              </a:solidFill>
              <a:latin typeface="Proxima Nova"/>
              <a:ea typeface="Proxima Nova"/>
              <a:cs typeface="Proxima Nova"/>
              <a:sym typeface="Proxima Nova"/>
            </a:endParaRPr>
          </a:p>
        </p:txBody>
      </p:sp>
      <p:sp>
        <p:nvSpPr>
          <p:cNvPr id="234" name="Google Shape;234;p35"/>
          <p:cNvSpPr txBox="1"/>
          <p:nvPr/>
        </p:nvSpPr>
        <p:spPr>
          <a:xfrm>
            <a:off x="667650" y="1534650"/>
            <a:ext cx="544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82B131"/>
                </a:solidFill>
                <a:latin typeface="Proxima Nova"/>
                <a:ea typeface="Proxima Nova"/>
                <a:cs typeface="Proxima Nova"/>
                <a:sym typeface="Proxima Nova"/>
              </a:rPr>
              <a:t>???</a:t>
            </a:r>
            <a:endParaRPr b="1" sz="1800">
              <a:solidFill>
                <a:srgbClr val="82B131"/>
              </a:solidFill>
              <a:latin typeface="Proxima Nova"/>
              <a:ea typeface="Proxima Nova"/>
              <a:cs typeface="Proxima Nova"/>
              <a:sym typeface="Proxima Nova"/>
            </a:endParaRPr>
          </a:p>
        </p:txBody>
      </p:sp>
      <p:sp>
        <p:nvSpPr>
          <p:cNvPr id="235" name="Google Shape;235;p35"/>
          <p:cNvSpPr txBox="1"/>
          <p:nvPr/>
        </p:nvSpPr>
        <p:spPr>
          <a:xfrm>
            <a:off x="1068150" y="2921975"/>
            <a:ext cx="54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82B131"/>
                </a:solidFill>
                <a:latin typeface="Proxima Nova"/>
                <a:ea typeface="Proxima Nova"/>
                <a:cs typeface="Proxima Nova"/>
                <a:sym typeface="Proxima Nova"/>
              </a:rPr>
              <a:t>?</a:t>
            </a:r>
            <a:endParaRPr b="1" sz="3000">
              <a:solidFill>
                <a:srgbClr val="82B131"/>
              </a:solidFill>
              <a:latin typeface="Proxima Nova"/>
              <a:ea typeface="Proxima Nova"/>
              <a:cs typeface="Proxima Nova"/>
              <a:sym typeface="Proxima Nova"/>
            </a:endParaRPr>
          </a:p>
        </p:txBody>
      </p:sp>
      <p:sp>
        <p:nvSpPr>
          <p:cNvPr id="236" name="Google Shape;236;p35"/>
          <p:cNvSpPr txBox="1"/>
          <p:nvPr/>
        </p:nvSpPr>
        <p:spPr>
          <a:xfrm>
            <a:off x="1612350" y="4044625"/>
            <a:ext cx="5442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7500">
                <a:solidFill>
                  <a:srgbClr val="82B131"/>
                </a:solidFill>
                <a:latin typeface="Proxima Nova"/>
                <a:ea typeface="Proxima Nova"/>
                <a:cs typeface="Proxima Nova"/>
                <a:sym typeface="Proxima Nova"/>
              </a:rPr>
              <a:t>?</a:t>
            </a:r>
            <a:endParaRPr b="1" sz="7500">
              <a:solidFill>
                <a:srgbClr val="82B131"/>
              </a:solidFill>
              <a:latin typeface="Proxima Nova"/>
              <a:ea typeface="Proxima Nova"/>
              <a:cs typeface="Proxima Nova"/>
              <a:sym typeface="Proxima Nova"/>
            </a:endParaRPr>
          </a:p>
        </p:txBody>
      </p:sp>
      <p:sp>
        <p:nvSpPr>
          <p:cNvPr id="237" name="Google Shape;237;p35"/>
          <p:cNvSpPr txBox="1"/>
          <p:nvPr/>
        </p:nvSpPr>
        <p:spPr>
          <a:xfrm>
            <a:off x="474800" y="3839100"/>
            <a:ext cx="5442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800">
                <a:solidFill>
                  <a:srgbClr val="82B131"/>
                </a:solidFill>
                <a:latin typeface="Proxima Nova"/>
                <a:ea typeface="Proxima Nova"/>
                <a:cs typeface="Proxima Nova"/>
                <a:sym typeface="Proxima Nova"/>
              </a:rPr>
              <a:t>?</a:t>
            </a:r>
            <a:endParaRPr b="1" sz="4800">
              <a:solidFill>
                <a:srgbClr val="82B131"/>
              </a:solidFill>
              <a:latin typeface="Proxima Nova"/>
              <a:ea typeface="Proxima Nova"/>
              <a:cs typeface="Proxima Nova"/>
              <a:sym typeface="Proxima Nova"/>
            </a:endParaRPr>
          </a:p>
        </p:txBody>
      </p:sp>
      <p:sp>
        <p:nvSpPr>
          <p:cNvPr id="238" name="Google Shape;238;p35"/>
          <p:cNvSpPr txBox="1"/>
          <p:nvPr/>
        </p:nvSpPr>
        <p:spPr>
          <a:xfrm>
            <a:off x="1231350" y="3876300"/>
            <a:ext cx="544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82B131"/>
                </a:solidFill>
                <a:latin typeface="Proxima Nova"/>
                <a:ea typeface="Proxima Nova"/>
                <a:cs typeface="Proxima Nova"/>
                <a:sym typeface="Proxima Nova"/>
              </a:rPr>
              <a:t>???</a:t>
            </a:r>
            <a:endParaRPr b="1" sz="1800">
              <a:solidFill>
                <a:srgbClr val="82B131"/>
              </a:solidFill>
              <a:latin typeface="Proxima Nova"/>
              <a:ea typeface="Proxima Nova"/>
              <a:cs typeface="Proxima Nova"/>
              <a:sym typeface="Proxima Nova"/>
            </a:endParaRPr>
          </a:p>
        </p:txBody>
      </p:sp>
      <p:sp>
        <p:nvSpPr>
          <p:cNvPr id="239" name="Google Shape;239;p35"/>
          <p:cNvSpPr txBox="1"/>
          <p:nvPr/>
        </p:nvSpPr>
        <p:spPr>
          <a:xfrm>
            <a:off x="6931525" y="152400"/>
            <a:ext cx="544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82B131"/>
                </a:solidFill>
                <a:latin typeface="Proxima Nova"/>
                <a:ea typeface="Proxima Nova"/>
                <a:cs typeface="Proxima Nova"/>
                <a:sym typeface="Proxima Nova"/>
              </a:rPr>
              <a:t>???</a:t>
            </a:r>
            <a:endParaRPr b="1" sz="1800">
              <a:solidFill>
                <a:srgbClr val="82B131"/>
              </a:solidFill>
              <a:latin typeface="Proxima Nova"/>
              <a:ea typeface="Proxima Nova"/>
              <a:cs typeface="Proxima Nova"/>
              <a:sym typeface="Proxima Nova"/>
            </a:endParaRPr>
          </a:p>
        </p:txBody>
      </p:sp>
      <p:sp>
        <p:nvSpPr>
          <p:cNvPr id="240" name="Google Shape;240;p35"/>
          <p:cNvSpPr txBox="1"/>
          <p:nvPr/>
        </p:nvSpPr>
        <p:spPr>
          <a:xfrm>
            <a:off x="7146475" y="4368550"/>
            <a:ext cx="544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82B131"/>
                </a:solidFill>
                <a:latin typeface="Proxima Nova"/>
                <a:ea typeface="Proxima Nova"/>
                <a:cs typeface="Proxima Nova"/>
                <a:sym typeface="Proxima Nova"/>
              </a:rPr>
              <a:t>???</a:t>
            </a:r>
            <a:endParaRPr b="1" sz="1800">
              <a:solidFill>
                <a:srgbClr val="82B131"/>
              </a:solidFill>
              <a:latin typeface="Proxima Nova"/>
              <a:ea typeface="Proxima Nova"/>
              <a:cs typeface="Proxima Nova"/>
              <a:sym typeface="Proxima Nova"/>
            </a:endParaRPr>
          </a:p>
        </p:txBody>
      </p:sp>
      <p:sp>
        <p:nvSpPr>
          <p:cNvPr id="241" name="Google Shape;241;p35"/>
          <p:cNvSpPr txBox="1"/>
          <p:nvPr/>
        </p:nvSpPr>
        <p:spPr>
          <a:xfrm>
            <a:off x="8342000" y="2052200"/>
            <a:ext cx="5442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7500">
                <a:solidFill>
                  <a:srgbClr val="82B131"/>
                </a:solidFill>
                <a:latin typeface="Proxima Nova"/>
                <a:ea typeface="Proxima Nova"/>
                <a:cs typeface="Proxima Nova"/>
                <a:sym typeface="Proxima Nova"/>
              </a:rPr>
              <a:t>?</a:t>
            </a:r>
            <a:endParaRPr b="1" sz="7500">
              <a:solidFill>
                <a:srgbClr val="82B131"/>
              </a:solidFill>
              <a:latin typeface="Proxima Nova"/>
              <a:ea typeface="Proxima Nova"/>
              <a:cs typeface="Proxima Nova"/>
              <a:sym typeface="Proxima Nova"/>
            </a:endParaRPr>
          </a:p>
        </p:txBody>
      </p:sp>
      <p:sp>
        <p:nvSpPr>
          <p:cNvPr id="242" name="Google Shape;242;p35"/>
          <p:cNvSpPr txBox="1"/>
          <p:nvPr/>
        </p:nvSpPr>
        <p:spPr>
          <a:xfrm>
            <a:off x="8342000" y="396375"/>
            <a:ext cx="54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82B131"/>
                </a:solidFill>
                <a:latin typeface="Proxima Nova"/>
                <a:ea typeface="Proxima Nova"/>
                <a:cs typeface="Proxima Nova"/>
                <a:sym typeface="Proxima Nova"/>
              </a:rPr>
              <a:t>?</a:t>
            </a:r>
            <a:endParaRPr b="1" sz="3000">
              <a:solidFill>
                <a:srgbClr val="82B131"/>
              </a:solidFill>
              <a:latin typeface="Proxima Nova"/>
              <a:ea typeface="Proxima Nova"/>
              <a:cs typeface="Proxima Nova"/>
              <a:sym typeface="Proxima Nova"/>
            </a:endParaRPr>
          </a:p>
        </p:txBody>
      </p:sp>
      <p:sp>
        <p:nvSpPr>
          <p:cNvPr id="243" name="Google Shape;243;p35"/>
          <p:cNvSpPr txBox="1"/>
          <p:nvPr/>
        </p:nvSpPr>
        <p:spPr>
          <a:xfrm>
            <a:off x="123450" y="3043450"/>
            <a:ext cx="544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82B131"/>
                </a:solidFill>
                <a:latin typeface="Proxima Nova"/>
                <a:ea typeface="Proxima Nova"/>
                <a:cs typeface="Proxima Nova"/>
                <a:sym typeface="Proxima Nova"/>
              </a:rPr>
              <a:t>???</a:t>
            </a:r>
            <a:endParaRPr b="1" sz="1800">
              <a:solidFill>
                <a:srgbClr val="82B131"/>
              </a:solidFill>
              <a:latin typeface="Proxima Nova"/>
              <a:ea typeface="Proxima Nova"/>
              <a:cs typeface="Proxima Nova"/>
              <a:sym typeface="Proxima Nova"/>
            </a:endParaRPr>
          </a:p>
        </p:txBody>
      </p:sp>
      <p:sp>
        <p:nvSpPr>
          <p:cNvPr id="244" name="Google Shape;244;p35"/>
          <p:cNvSpPr txBox="1"/>
          <p:nvPr/>
        </p:nvSpPr>
        <p:spPr>
          <a:xfrm>
            <a:off x="6703950" y="1359650"/>
            <a:ext cx="5442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800">
                <a:solidFill>
                  <a:srgbClr val="82B131"/>
                </a:solidFill>
                <a:latin typeface="Proxima Nova"/>
                <a:ea typeface="Proxima Nova"/>
                <a:cs typeface="Proxima Nova"/>
                <a:sym typeface="Proxima Nova"/>
              </a:rPr>
              <a:t>?</a:t>
            </a:r>
            <a:endParaRPr b="1" sz="4800">
              <a:solidFill>
                <a:srgbClr val="82B131"/>
              </a:solidFill>
              <a:latin typeface="Proxima Nova"/>
              <a:ea typeface="Proxima Nova"/>
              <a:cs typeface="Proxima Nova"/>
              <a:sym typeface="Proxima Nova"/>
            </a:endParaRPr>
          </a:p>
        </p:txBody>
      </p:sp>
      <p:sp>
        <p:nvSpPr>
          <p:cNvPr id="245" name="Google Shape;245;p35"/>
          <p:cNvSpPr txBox="1"/>
          <p:nvPr/>
        </p:nvSpPr>
        <p:spPr>
          <a:xfrm>
            <a:off x="1231350" y="312300"/>
            <a:ext cx="54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82B131"/>
                </a:solidFill>
                <a:latin typeface="Proxima Nova"/>
                <a:ea typeface="Proxima Nova"/>
                <a:cs typeface="Proxima Nova"/>
                <a:sym typeface="Proxima Nova"/>
              </a:rPr>
              <a:t>?</a:t>
            </a:r>
            <a:endParaRPr b="1" sz="3000">
              <a:solidFill>
                <a:srgbClr val="82B131"/>
              </a:solidFill>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mph" presetID="8" presetSubtype="0">
                                  <p:stCondLst>
                                    <p:cond delay="0"/>
                                  </p:stCondLst>
                                  <p:childTnLst>
                                    <p:animRot by="-21600000">
                                      <p:cBhvr>
                                        <p:cTn dur="1000" fill="hold"/>
                                        <p:tgtEl>
                                          <p:spTgt spid="225"/>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Hydra?</a:t>
            </a:r>
            <a:endParaRPr/>
          </a:p>
        </p:txBody>
      </p:sp>
      <p:sp>
        <p:nvSpPr>
          <p:cNvPr id="76" name="Google Shape;76;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Open-source login cracker tool developed by The Hacker’s Choice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Supported platforms: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All Unix platforms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MacOS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Windows with Cygwin (both IPv4 and IPv6)</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Mobile systems based on Linux, MacOS, or QNX</a:t>
            </a:r>
            <a:endParaRPr>
              <a:solidFill>
                <a:schemeClr val="dk1"/>
              </a:solidFill>
            </a:endParaRPr>
          </a:p>
          <a:p>
            <a:pPr indent="-342900" lvl="0" marL="457200" rtl="0" algn="l">
              <a:spcBef>
                <a:spcPts val="0"/>
              </a:spcBef>
              <a:spcAft>
                <a:spcPts val="0"/>
              </a:spcAft>
              <a:buClr>
                <a:schemeClr val="dk1"/>
              </a:buClr>
              <a:buSzPts val="1800"/>
              <a:buChar char="●"/>
            </a:pPr>
            <a:r>
              <a:rPr lang="en" u="sng">
                <a:solidFill>
                  <a:schemeClr val="hlink"/>
                </a:solidFill>
                <a:hlinkClick r:id="rId3"/>
              </a:rPr>
              <a:t>https://github.com/vanhauser-thc/thc-hydra</a:t>
            </a:r>
            <a:endParaRPr>
              <a:solidFill>
                <a:schemeClr val="dk1"/>
              </a:solidFill>
            </a:endParaRPr>
          </a:p>
          <a:p>
            <a:pPr indent="0" lvl="0" marL="457200" rtl="0" algn="l">
              <a:spcBef>
                <a:spcPts val="1200"/>
              </a:spcBef>
              <a:spcAft>
                <a:spcPts val="1200"/>
              </a:spcAft>
              <a:buNone/>
            </a:pPr>
            <a:r>
              <a:t/>
            </a:r>
            <a:endParaRPr>
              <a:solidFill>
                <a:schemeClr val="dk1"/>
              </a:solidFill>
            </a:endParaRPr>
          </a:p>
        </p:txBody>
      </p:sp>
      <p:pic>
        <p:nvPicPr>
          <p:cNvPr id="77" name="Google Shape;77;p15"/>
          <p:cNvPicPr preferRelativeResize="0"/>
          <p:nvPr/>
        </p:nvPicPr>
        <p:blipFill>
          <a:blip r:embed="rId4">
            <a:alphaModFix/>
          </a:blip>
          <a:stretch>
            <a:fillRect/>
          </a:stretch>
        </p:blipFill>
        <p:spPr>
          <a:xfrm>
            <a:off x="6560200" y="2457581"/>
            <a:ext cx="2272100" cy="2272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We Chose Hydra</a:t>
            </a:r>
            <a:endParaRPr/>
          </a:p>
        </p:txBody>
      </p:sp>
      <p:sp>
        <p:nvSpPr>
          <p:cNvPr id="83" name="Google Shape;83;p1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1"/>
                </a:solidFill>
              </a:rPr>
              <a:t>Pros</a:t>
            </a:r>
            <a:endParaRPr>
              <a:solidFill>
                <a:schemeClr val="dk1"/>
              </a:solidFill>
            </a:endParaRPr>
          </a:p>
          <a:p>
            <a:pPr indent="-317500" lvl="0" marL="457200" rtl="0" algn="l">
              <a:spcBef>
                <a:spcPts val="1200"/>
              </a:spcBef>
              <a:spcAft>
                <a:spcPts val="0"/>
              </a:spcAft>
              <a:buClr>
                <a:schemeClr val="dk1"/>
              </a:buClr>
              <a:buSzPts val="1400"/>
              <a:buChar char="●"/>
            </a:pPr>
            <a:r>
              <a:rPr lang="en">
                <a:solidFill>
                  <a:schemeClr val="dk1"/>
                </a:solidFill>
              </a:rPr>
              <a:t>Supports over 50 protocols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Can attack multiple targets simultaneously</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Optional xhydra GUI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Can be restored if it is killed or crashes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Fewer limitations than cracking tools such as John the Ripper and Aircrack-NG</a:t>
            </a:r>
            <a:endParaRPr>
              <a:solidFill>
                <a:schemeClr val="dk1"/>
              </a:solidFill>
            </a:endParaRPr>
          </a:p>
        </p:txBody>
      </p:sp>
      <p:sp>
        <p:nvSpPr>
          <p:cNvPr id="84" name="Google Shape;84;p1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1"/>
                </a:solidFill>
              </a:rPr>
              <a:t>Cons</a:t>
            </a:r>
            <a:endParaRPr b="1">
              <a:solidFill>
                <a:schemeClr val="dk1"/>
              </a:solidFill>
            </a:endParaRPr>
          </a:p>
          <a:p>
            <a:pPr indent="-317500" lvl="0" marL="457200" rtl="0" algn="l">
              <a:spcBef>
                <a:spcPts val="1200"/>
              </a:spcBef>
              <a:spcAft>
                <a:spcPts val="0"/>
              </a:spcAft>
              <a:buClr>
                <a:schemeClr val="dk1"/>
              </a:buClr>
              <a:buSzPts val="1400"/>
              <a:buChar char="●"/>
            </a:pPr>
            <a:r>
              <a:rPr lang="en">
                <a:solidFill>
                  <a:schemeClr val="dk1"/>
                </a:solidFill>
              </a:rPr>
              <a:t>Performance impact on target system can increase risk of detection</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Might not work on non-standard protocols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Text-based inputs are incompatible with authentication measures such as</a:t>
            </a:r>
            <a:r>
              <a:rPr lang="en">
                <a:solidFill>
                  <a:schemeClr val="dk1"/>
                </a:solidFill>
              </a:rPr>
              <a:t> CAPTCHA</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graphicFrame>
        <p:nvGraphicFramePr>
          <p:cNvPr id="89" name="Google Shape;89;p17"/>
          <p:cNvGraphicFramePr/>
          <p:nvPr/>
        </p:nvGraphicFramePr>
        <p:xfrm>
          <a:off x="0" y="0"/>
          <a:ext cx="3000000" cy="3000000"/>
        </p:xfrm>
        <a:graphic>
          <a:graphicData uri="http://schemas.openxmlformats.org/drawingml/2006/table">
            <a:tbl>
              <a:tblPr>
                <a:noFill/>
                <a:tableStyleId>{70473404-C98A-48F9-B465-4148A621F69C}</a:tableStyleId>
              </a:tblPr>
              <a:tblGrid>
                <a:gridCol w="1456625"/>
                <a:gridCol w="2562425"/>
                <a:gridCol w="2562425"/>
                <a:gridCol w="2562525"/>
              </a:tblGrid>
              <a:tr h="1130450">
                <a:tc>
                  <a:txBody>
                    <a:bodyPr/>
                    <a:lstStyle/>
                    <a:p>
                      <a:pPr indent="0" lvl="0" marL="0" rtl="0" algn="l">
                        <a:spcBef>
                          <a:spcPts val="0"/>
                        </a:spcBef>
                        <a:spcAft>
                          <a:spcPts val="0"/>
                        </a:spcAft>
                        <a:buNone/>
                      </a:pPr>
                      <a:r>
                        <a:rPr b="1" lang="en" sz="1600">
                          <a:solidFill>
                            <a:schemeClr val="lt1"/>
                          </a:solidFill>
                          <a:latin typeface="Proxima Nova"/>
                          <a:ea typeface="Proxima Nova"/>
                          <a:cs typeface="Proxima Nova"/>
                          <a:sym typeface="Proxima Nova"/>
                        </a:rPr>
                        <a:t>Tool</a:t>
                      </a:r>
                      <a:endParaRPr b="1" sz="1600">
                        <a:solidFill>
                          <a:schemeClr val="lt1"/>
                        </a:solidFill>
                        <a:latin typeface="Proxima Nova"/>
                        <a:ea typeface="Proxima Nova"/>
                        <a:cs typeface="Proxima Nova"/>
                        <a:sym typeface="Proxima Nov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188038"/>
                    </a:solidFill>
                  </a:tcPr>
                </a:tc>
                <a:tc>
                  <a:txBody>
                    <a:bodyPr/>
                    <a:lstStyle/>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93300">
                <a:tc>
                  <a:txBody>
                    <a:bodyPr/>
                    <a:lstStyle/>
                    <a:p>
                      <a:pPr indent="0" lvl="0" marL="0" rtl="0" algn="l">
                        <a:spcBef>
                          <a:spcPts val="0"/>
                        </a:spcBef>
                        <a:spcAft>
                          <a:spcPts val="0"/>
                        </a:spcAft>
                        <a:buNone/>
                      </a:pPr>
                      <a:r>
                        <a:rPr b="1" lang="en" sz="1600">
                          <a:solidFill>
                            <a:schemeClr val="lt1"/>
                          </a:solidFill>
                          <a:latin typeface="Proxima Nova"/>
                          <a:ea typeface="Proxima Nova"/>
                          <a:cs typeface="Proxima Nova"/>
                          <a:sym typeface="Proxima Nova"/>
                        </a:rPr>
                        <a:t>Best For</a:t>
                      </a:r>
                      <a:endParaRPr b="1" sz="1600">
                        <a:solidFill>
                          <a:schemeClr val="lt1"/>
                        </a:solidFill>
                        <a:latin typeface="Proxima Nova"/>
                        <a:ea typeface="Proxima Nova"/>
                        <a:cs typeface="Proxima Nova"/>
                        <a:sym typeface="Proxima Nov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188038"/>
                    </a:solidFill>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Brute force attacks and parallelized login cracking</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Single, wordlist, and incremental cracking</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Wireless network security and auditing</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17800">
                <a:tc>
                  <a:txBody>
                    <a:bodyPr/>
                    <a:lstStyle/>
                    <a:p>
                      <a:pPr indent="0" lvl="0" marL="0" rtl="0" algn="l">
                        <a:spcBef>
                          <a:spcPts val="0"/>
                        </a:spcBef>
                        <a:spcAft>
                          <a:spcPts val="0"/>
                        </a:spcAft>
                        <a:buNone/>
                      </a:pPr>
                      <a:r>
                        <a:rPr b="1" lang="en" sz="1600">
                          <a:solidFill>
                            <a:schemeClr val="lt1"/>
                          </a:solidFill>
                          <a:latin typeface="Proxima Nova"/>
                          <a:ea typeface="Proxima Nova"/>
                          <a:cs typeface="Proxima Nova"/>
                          <a:sym typeface="Proxima Nova"/>
                        </a:rPr>
                        <a:t>Compatibility</a:t>
                      </a:r>
                      <a:endParaRPr b="1" sz="1600">
                        <a:solidFill>
                          <a:schemeClr val="lt1"/>
                        </a:solidFill>
                        <a:latin typeface="Proxima Nova"/>
                        <a:ea typeface="Proxima Nova"/>
                        <a:cs typeface="Proxima Nova"/>
                        <a:sym typeface="Proxima Nov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188038"/>
                    </a:solidFill>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Unix, MacOS, Windows, mobile systems, 50+ protocols</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Primarily used to detect weak Unix passwords</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Wireless adapter combined with Linux, MacOS, or Windows</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17800">
                <a:tc>
                  <a:txBody>
                    <a:bodyPr/>
                    <a:lstStyle/>
                    <a:p>
                      <a:pPr indent="0" lvl="0" marL="0" rtl="0" algn="l">
                        <a:spcBef>
                          <a:spcPts val="0"/>
                        </a:spcBef>
                        <a:spcAft>
                          <a:spcPts val="0"/>
                        </a:spcAft>
                        <a:buNone/>
                      </a:pPr>
                      <a:r>
                        <a:rPr b="1" lang="en" sz="1600">
                          <a:solidFill>
                            <a:schemeClr val="lt1"/>
                          </a:solidFill>
                          <a:latin typeface="Proxima Nova"/>
                          <a:ea typeface="Proxima Nova"/>
                          <a:cs typeface="Proxima Nova"/>
                          <a:sym typeface="Proxima Nova"/>
                        </a:rPr>
                        <a:t>Available Versions</a:t>
                      </a:r>
                      <a:endParaRPr b="1" sz="1600">
                        <a:solidFill>
                          <a:schemeClr val="lt1"/>
                        </a:solidFill>
                        <a:latin typeface="Proxima Nova"/>
                        <a:ea typeface="Proxima Nova"/>
                        <a:cs typeface="Proxima Nova"/>
                        <a:sym typeface="Proxima Nov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188038"/>
                    </a:solidFill>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Command line and xhydra GUI</a:t>
                      </a:r>
                      <a:endParaRPr>
                        <a:solidFill>
                          <a:schemeClr val="dk1"/>
                        </a:solidFill>
                        <a:highlight>
                          <a:srgbClr val="999999"/>
                        </a:highlight>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Command line, "jumbo" version, Johnny GUI (must be downloaded separately)</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Primarily command line with optional GUI</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17800">
                <a:tc>
                  <a:txBody>
                    <a:bodyPr/>
                    <a:lstStyle/>
                    <a:p>
                      <a:pPr indent="0" lvl="0" marL="0" rtl="0" algn="l">
                        <a:spcBef>
                          <a:spcPts val="0"/>
                        </a:spcBef>
                        <a:spcAft>
                          <a:spcPts val="0"/>
                        </a:spcAft>
                        <a:buNone/>
                      </a:pPr>
                      <a:r>
                        <a:rPr b="1" lang="en" sz="1600">
                          <a:solidFill>
                            <a:schemeClr val="lt1"/>
                          </a:solidFill>
                          <a:latin typeface="Proxima Nova"/>
                          <a:ea typeface="Proxima Nova"/>
                          <a:cs typeface="Proxima Nova"/>
                          <a:sym typeface="Proxima Nova"/>
                        </a:rPr>
                        <a:t>Performance</a:t>
                      </a:r>
                      <a:endParaRPr b="1" sz="1600">
                        <a:solidFill>
                          <a:schemeClr val="lt1"/>
                        </a:solidFill>
                        <a:latin typeface="Proxima Nova"/>
                        <a:ea typeface="Proxima Nova"/>
                        <a:cs typeface="Proxima Nova"/>
                        <a:sym typeface="Proxima Nov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188038"/>
                    </a:solidFill>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Resource-intensive, but options can be used to modify this based on needs</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Moderate to high resource intensity</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Highly resource-intensive</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66350">
                <a:tc>
                  <a:txBody>
                    <a:bodyPr/>
                    <a:lstStyle/>
                    <a:p>
                      <a:pPr indent="0" lvl="0" marL="0" rtl="0" algn="l">
                        <a:spcBef>
                          <a:spcPts val="0"/>
                        </a:spcBef>
                        <a:spcAft>
                          <a:spcPts val="0"/>
                        </a:spcAft>
                        <a:buNone/>
                      </a:pPr>
                      <a:r>
                        <a:rPr b="1" lang="en" sz="1600">
                          <a:solidFill>
                            <a:schemeClr val="lt1"/>
                          </a:solidFill>
                          <a:latin typeface="Proxima Nova"/>
                          <a:ea typeface="Proxima Nova"/>
                          <a:cs typeface="Proxima Nova"/>
                          <a:sym typeface="Proxima Nova"/>
                        </a:rPr>
                        <a:t>Community Support</a:t>
                      </a:r>
                      <a:endParaRPr b="1" sz="1600">
                        <a:solidFill>
                          <a:schemeClr val="lt1"/>
                        </a:solidFill>
                        <a:latin typeface="Proxima Nova"/>
                        <a:ea typeface="Proxima Nova"/>
                        <a:cs typeface="Proxima Nova"/>
                        <a:sym typeface="Proxima Nov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188038"/>
                    </a:solidFill>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Active community with regular updates</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Strong community support and extensive documentation</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Established community among wireless security experts</a:t>
                      </a:r>
                      <a:endParaRPr>
                        <a:solidFill>
                          <a:schemeClr val="dk1"/>
                        </a:solidFill>
                        <a:latin typeface="Proxima Nova"/>
                        <a:ea typeface="Proxima Nova"/>
                        <a:cs typeface="Proxima Nova"/>
                        <a:sym typeface="Proxima Nov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90" name="Google Shape;90;p17"/>
          <p:cNvPicPr preferRelativeResize="0"/>
          <p:nvPr/>
        </p:nvPicPr>
        <p:blipFill>
          <a:blip r:embed="rId3">
            <a:alphaModFix/>
          </a:blip>
          <a:stretch>
            <a:fillRect/>
          </a:stretch>
        </p:blipFill>
        <p:spPr>
          <a:xfrm>
            <a:off x="4781550" y="152525"/>
            <a:ext cx="952039" cy="864150"/>
          </a:xfrm>
          <a:prstGeom prst="rect">
            <a:avLst/>
          </a:prstGeom>
          <a:noFill/>
          <a:ln>
            <a:noFill/>
          </a:ln>
        </p:spPr>
      </p:pic>
      <p:pic>
        <p:nvPicPr>
          <p:cNvPr id="91" name="Google Shape;91;p17"/>
          <p:cNvPicPr preferRelativeResize="0"/>
          <p:nvPr/>
        </p:nvPicPr>
        <p:blipFill>
          <a:blip r:embed="rId4">
            <a:alphaModFix/>
          </a:blip>
          <a:stretch>
            <a:fillRect/>
          </a:stretch>
        </p:blipFill>
        <p:spPr>
          <a:xfrm>
            <a:off x="7119025" y="221860"/>
            <a:ext cx="1490575" cy="725503"/>
          </a:xfrm>
          <a:prstGeom prst="rect">
            <a:avLst/>
          </a:prstGeom>
          <a:noFill/>
          <a:ln>
            <a:noFill/>
          </a:ln>
        </p:spPr>
      </p:pic>
      <p:pic>
        <p:nvPicPr>
          <p:cNvPr id="92" name="Google Shape;92;p17"/>
          <p:cNvPicPr preferRelativeResize="0"/>
          <p:nvPr/>
        </p:nvPicPr>
        <p:blipFill>
          <a:blip r:embed="rId5">
            <a:alphaModFix/>
          </a:blip>
          <a:stretch>
            <a:fillRect/>
          </a:stretch>
        </p:blipFill>
        <p:spPr>
          <a:xfrm>
            <a:off x="2066850" y="0"/>
            <a:ext cx="1169175" cy="1169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i="1" lang="en"/>
              <a:t>Yeah, science!</a:t>
            </a:r>
            <a:endParaRPr i="1"/>
          </a:p>
        </p:txBody>
      </p:sp>
      <p:sp>
        <p:nvSpPr>
          <p:cNvPr id="98" name="Google Shape;98;p1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1"/>
                </a:solidFill>
              </a:rPr>
              <a:t>Research and Preparation</a:t>
            </a:r>
            <a:endParaRPr b="1">
              <a:solidFill>
                <a:schemeClr val="dk1"/>
              </a:solidFill>
            </a:endParaRPr>
          </a:p>
          <a:p>
            <a:pPr indent="-317500" lvl="0" marL="457200" rtl="0" algn="l">
              <a:spcBef>
                <a:spcPts val="1200"/>
              </a:spcBef>
              <a:spcAft>
                <a:spcPts val="0"/>
              </a:spcAft>
              <a:buClr>
                <a:schemeClr val="dk1"/>
              </a:buClr>
              <a:buSzPts val="1400"/>
              <a:buChar char="●"/>
            </a:pPr>
            <a:r>
              <a:rPr lang="en">
                <a:solidFill>
                  <a:schemeClr val="dk1"/>
                </a:solidFill>
              </a:rPr>
              <a:t>Reviewed multiple</a:t>
            </a:r>
            <a:r>
              <a:rPr lang="en">
                <a:solidFill>
                  <a:schemeClr val="dk1"/>
                </a:solidFill>
              </a:rPr>
              <a:t> how-to guides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Watched video demonstrations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Completed a TryHackMe tutorial</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Tested Hydra in the Project2 VM</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Set up custom VMs for demo</a:t>
            </a:r>
            <a:endParaRPr>
              <a:solidFill>
                <a:schemeClr val="dk1"/>
              </a:solidFill>
            </a:endParaRPr>
          </a:p>
          <a:p>
            <a:pPr indent="0" lvl="0" marL="457200" rtl="0" algn="l">
              <a:spcBef>
                <a:spcPts val="1200"/>
              </a:spcBef>
              <a:spcAft>
                <a:spcPts val="1200"/>
              </a:spcAft>
              <a:buNone/>
            </a:pPr>
            <a:r>
              <a:t/>
            </a:r>
            <a:endParaRPr/>
          </a:p>
        </p:txBody>
      </p:sp>
      <p:pic>
        <p:nvPicPr>
          <p:cNvPr id="99" name="Google Shape;99;p18"/>
          <p:cNvPicPr preferRelativeResize="0"/>
          <p:nvPr/>
        </p:nvPicPr>
        <p:blipFill>
          <a:blip r:embed="rId3">
            <a:alphaModFix/>
          </a:blip>
          <a:stretch>
            <a:fillRect/>
          </a:stretch>
        </p:blipFill>
        <p:spPr>
          <a:xfrm>
            <a:off x="4311600" y="537850"/>
            <a:ext cx="4412541" cy="40678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Hydra How-To</a:t>
            </a:r>
            <a:endParaRPr/>
          </a:p>
        </p:txBody>
      </p:sp>
      <p:sp>
        <p:nvSpPr>
          <p:cNvPr id="105" name="Google Shape;105;p19"/>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Basic Attack Types and Commands</a:t>
            </a:r>
            <a:endParaRPr/>
          </a:p>
        </p:txBody>
      </p:sp>
      <p:pic>
        <p:nvPicPr>
          <p:cNvPr id="106" name="Google Shape;106;p19"/>
          <p:cNvPicPr preferRelativeResize="0"/>
          <p:nvPr/>
        </p:nvPicPr>
        <p:blipFill>
          <a:blip r:embed="rId3">
            <a:alphaModFix/>
          </a:blip>
          <a:stretch>
            <a:fillRect/>
          </a:stretch>
        </p:blipFill>
        <p:spPr>
          <a:xfrm>
            <a:off x="4731050" y="368363"/>
            <a:ext cx="4406775" cy="4406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0"/>
          <p:cNvPicPr preferRelativeResize="0"/>
          <p:nvPr/>
        </p:nvPicPr>
        <p:blipFill>
          <a:blip r:embed="rId3">
            <a:alphaModFix/>
          </a:blip>
          <a:stretch>
            <a:fillRect/>
          </a:stretch>
        </p:blipFill>
        <p:spPr>
          <a:xfrm>
            <a:off x="1390038" y="-17237"/>
            <a:ext cx="6363925" cy="5025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15" name="Shape 115"/>
        <p:cNvGrpSpPr/>
        <p:nvPr/>
      </p:nvGrpSpPr>
      <p:grpSpPr>
        <a:xfrm>
          <a:off x="0" y="0"/>
          <a:ext cx="0" cy="0"/>
          <a:chOff x="0" y="0"/>
          <a:chExt cx="0" cy="0"/>
        </a:xfrm>
      </p:grpSpPr>
      <p:sp>
        <p:nvSpPr>
          <p:cNvPr id="116" name="Google Shape;11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Simple Brute Force</a:t>
            </a:r>
            <a:endParaRPr/>
          </a:p>
        </p:txBody>
      </p:sp>
      <p:pic>
        <p:nvPicPr>
          <p:cNvPr id="117" name="Google Shape;117;p21"/>
          <p:cNvPicPr preferRelativeResize="0"/>
          <p:nvPr/>
        </p:nvPicPr>
        <p:blipFill rotWithShape="1">
          <a:blip r:embed="rId3">
            <a:alphaModFix/>
          </a:blip>
          <a:srcRect b="0" l="0" r="1351" t="0"/>
          <a:stretch/>
        </p:blipFill>
        <p:spPr>
          <a:xfrm>
            <a:off x="612500" y="1450038"/>
            <a:ext cx="7919001" cy="2853025"/>
          </a:xfrm>
          <a:prstGeom prst="rect">
            <a:avLst/>
          </a:prstGeom>
          <a:noFill/>
          <a:ln>
            <a:noFill/>
          </a:ln>
        </p:spPr>
      </p:pic>
      <p:sp>
        <p:nvSpPr>
          <p:cNvPr id="118" name="Google Shape;118;p21"/>
          <p:cNvSpPr/>
          <p:nvPr/>
        </p:nvSpPr>
        <p:spPr>
          <a:xfrm>
            <a:off x="1006950" y="1669150"/>
            <a:ext cx="4653600" cy="281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